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0" r:id="rId3"/>
    <p:sldId id="321" r:id="rId4"/>
    <p:sldId id="339" r:id="rId5"/>
    <p:sldId id="326" r:id="rId6"/>
    <p:sldId id="340" r:id="rId7"/>
    <p:sldId id="320" r:id="rId8"/>
    <p:sldId id="328" r:id="rId9"/>
    <p:sldId id="349" r:id="rId10"/>
    <p:sldId id="286" r:id="rId11"/>
    <p:sldId id="322" r:id="rId12"/>
    <p:sldId id="323" r:id="rId13"/>
    <p:sldId id="324" r:id="rId14"/>
    <p:sldId id="348" r:id="rId15"/>
    <p:sldId id="344" r:id="rId16"/>
    <p:sldId id="341" r:id="rId17"/>
    <p:sldId id="342" r:id="rId18"/>
    <p:sldId id="272" r:id="rId19"/>
  </p:sldIdLst>
  <p:sldSz cx="12192000" cy="6858000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4D6"/>
    <a:srgbClr val="E7F9B9"/>
    <a:srgbClr val="68891F"/>
    <a:srgbClr val="E0FDB9"/>
    <a:srgbClr val="669900"/>
    <a:srgbClr val="D0F496"/>
    <a:srgbClr val="C4FFA1"/>
    <a:srgbClr val="E1FAD0"/>
    <a:srgbClr val="7AB850"/>
    <a:srgbClr val="4D23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97228-A90B-41C6-8A60-CEF32F9734E4}" v="1" dt="2026-03-14T12:23:49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Görlich" userId="74861bbe-84b5-467a-8948-76945bbda473" providerId="ADAL" clId="{89D8ED83-012E-4F24-A6ED-82BF80F7A665}"/>
    <pc:docChg chg="addSld delSld modSld sldOrd">
      <pc:chgData name="Jörg Görlich" userId="74861bbe-84b5-467a-8948-76945bbda473" providerId="ADAL" clId="{89D8ED83-012E-4F24-A6ED-82BF80F7A665}" dt="2026-03-15T10:01:15.809" v="1135" actId="20577"/>
      <pc:docMkLst>
        <pc:docMk/>
      </pc:docMkLst>
      <pc:sldChg chg="modSp mod">
        <pc:chgData name="Jörg Görlich" userId="74861bbe-84b5-467a-8948-76945bbda473" providerId="ADAL" clId="{89D8ED83-012E-4F24-A6ED-82BF80F7A665}" dt="2026-03-14T12:33:40.993" v="636" actId="20577"/>
        <pc:sldMkLst>
          <pc:docMk/>
          <pc:sldMk cId="3507859705" sldId="256"/>
        </pc:sldMkLst>
        <pc:spChg chg="mod">
          <ac:chgData name="Jörg Görlich" userId="74861bbe-84b5-467a-8948-76945bbda473" providerId="ADAL" clId="{89D8ED83-012E-4F24-A6ED-82BF80F7A665}" dt="2026-03-14T12:33:40.993" v="636" actId="20577"/>
          <ac:spMkLst>
            <pc:docMk/>
            <pc:sldMk cId="3507859705" sldId="256"/>
            <ac:spMk id="2" creationId="{00000000-0000-0000-0000-000000000000}"/>
          </ac:spMkLst>
        </pc:spChg>
      </pc:sldChg>
      <pc:sldChg chg="modSp mod">
        <pc:chgData name="Jörg Görlich" userId="74861bbe-84b5-467a-8948-76945bbda473" providerId="ADAL" clId="{89D8ED83-012E-4F24-A6ED-82BF80F7A665}" dt="2026-03-14T12:19:27.979" v="92" actId="20577"/>
        <pc:sldMkLst>
          <pc:docMk/>
          <pc:sldMk cId="1774217823" sldId="270"/>
        </pc:sldMkLst>
        <pc:spChg chg="mod">
          <ac:chgData name="Jörg Görlich" userId="74861bbe-84b5-467a-8948-76945bbda473" providerId="ADAL" clId="{89D8ED83-012E-4F24-A6ED-82BF80F7A665}" dt="2026-03-14T12:18:28.238" v="86" actId="20577"/>
          <ac:spMkLst>
            <pc:docMk/>
            <pc:sldMk cId="1774217823" sldId="270"/>
            <ac:spMk id="3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19:27.979" v="92" actId="20577"/>
          <ac:spMkLst>
            <pc:docMk/>
            <pc:sldMk cId="1774217823" sldId="270"/>
            <ac:spMk id="4" creationId="{00000000-0000-0000-0000-000000000000}"/>
          </ac:spMkLst>
        </pc:spChg>
      </pc:sldChg>
      <pc:sldChg chg="modSp add del mod">
        <pc:chgData name="Jörg Görlich" userId="74861bbe-84b5-467a-8948-76945bbda473" providerId="ADAL" clId="{89D8ED83-012E-4F24-A6ED-82BF80F7A665}" dt="2026-03-14T12:26:58.897" v="332" actId="20577"/>
        <pc:sldMkLst>
          <pc:docMk/>
          <pc:sldMk cId="271644880" sldId="286"/>
        </pc:sldMkLst>
        <pc:spChg chg="mod">
          <ac:chgData name="Jörg Görlich" userId="74861bbe-84b5-467a-8948-76945bbda473" providerId="ADAL" clId="{89D8ED83-012E-4F24-A6ED-82BF80F7A665}" dt="2026-03-14T12:26:19.464" v="291" actId="20577"/>
          <ac:spMkLst>
            <pc:docMk/>
            <pc:sldMk cId="271644880" sldId="286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6:58.897" v="332" actId="20577"/>
          <ac:spMkLst>
            <pc:docMk/>
            <pc:sldMk cId="271644880" sldId="286"/>
            <ac:spMk id="10" creationId="{00000000-0000-0000-0000-000000000000}"/>
          </ac:spMkLst>
        </pc:spChg>
        <pc:graphicFrameChg chg="mod modGraphic">
          <ac:chgData name="Jörg Görlich" userId="74861bbe-84b5-467a-8948-76945bbda473" providerId="ADAL" clId="{89D8ED83-012E-4F24-A6ED-82BF80F7A665}" dt="2026-03-14T12:26:34.908" v="292" actId="14100"/>
          <ac:graphicFrameMkLst>
            <pc:docMk/>
            <pc:sldMk cId="271644880" sldId="286"/>
            <ac:graphicFrameMk id="2" creationId="{00000000-0000-0000-0000-000000000000}"/>
          </ac:graphicFrameMkLst>
        </pc:graphicFrameChg>
      </pc:sldChg>
      <pc:sldChg chg="del">
        <pc:chgData name="Jörg Görlich" userId="74861bbe-84b5-467a-8948-76945bbda473" providerId="ADAL" clId="{89D8ED83-012E-4F24-A6ED-82BF80F7A665}" dt="2026-03-14T12:21:25.244" v="135" actId="2696"/>
        <pc:sldMkLst>
          <pc:docMk/>
          <pc:sldMk cId="3969402392" sldId="292"/>
        </pc:sldMkLst>
      </pc:sldChg>
      <pc:sldChg chg="modSp add del mod ord">
        <pc:chgData name="Jörg Görlich" userId="74861bbe-84b5-467a-8948-76945bbda473" providerId="ADAL" clId="{89D8ED83-012E-4F24-A6ED-82BF80F7A665}" dt="2026-03-14T12:24:36.217" v="203" actId="20577"/>
        <pc:sldMkLst>
          <pc:docMk/>
          <pc:sldMk cId="2942637919" sldId="320"/>
        </pc:sldMkLst>
        <pc:spChg chg="mod">
          <ac:chgData name="Jörg Görlich" userId="74861bbe-84b5-467a-8948-76945bbda473" providerId="ADAL" clId="{89D8ED83-012E-4F24-A6ED-82BF80F7A665}" dt="2026-03-14T12:24:36.217" v="203" actId="20577"/>
          <ac:spMkLst>
            <pc:docMk/>
            <pc:sldMk cId="2942637919" sldId="320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4:30.379" v="201" actId="20577"/>
          <ac:spMkLst>
            <pc:docMk/>
            <pc:sldMk cId="2942637919" sldId="320"/>
            <ac:spMk id="10" creationId="{00000000-0000-0000-0000-000000000000}"/>
          </ac:spMkLst>
        </pc:spChg>
      </pc:sldChg>
      <pc:sldChg chg="modSp mod">
        <pc:chgData name="Jörg Görlich" userId="74861bbe-84b5-467a-8948-76945bbda473" providerId="ADAL" clId="{89D8ED83-012E-4F24-A6ED-82BF80F7A665}" dt="2026-03-14T12:56:24.563" v="852" actId="20577"/>
        <pc:sldMkLst>
          <pc:docMk/>
          <pc:sldMk cId="300835201" sldId="321"/>
        </pc:sldMkLst>
        <pc:spChg chg="mod">
          <ac:chgData name="Jörg Görlich" userId="74861bbe-84b5-467a-8948-76945bbda473" providerId="ADAL" clId="{89D8ED83-012E-4F24-A6ED-82BF80F7A665}" dt="2026-03-14T12:19:37.466" v="96" actId="20577"/>
          <ac:spMkLst>
            <pc:docMk/>
            <pc:sldMk cId="300835201" sldId="321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19:40.232" v="98" actId="20577"/>
          <ac:spMkLst>
            <pc:docMk/>
            <pc:sldMk cId="300835201" sldId="321"/>
            <ac:spMk id="11" creationId="{00000000-0000-0000-0000-000000000000}"/>
          </ac:spMkLst>
        </pc:spChg>
        <pc:graphicFrameChg chg="modGraphic">
          <ac:chgData name="Jörg Görlich" userId="74861bbe-84b5-467a-8948-76945bbda473" providerId="ADAL" clId="{89D8ED83-012E-4F24-A6ED-82BF80F7A665}" dt="2026-03-14T12:56:24.563" v="852" actId="20577"/>
          <ac:graphicFrameMkLst>
            <pc:docMk/>
            <pc:sldMk cId="300835201" sldId="321"/>
            <ac:graphicFrameMk id="2" creationId="{00000000-0000-0000-0000-000000000000}"/>
          </ac:graphicFrameMkLst>
        </pc:graphicFrameChg>
      </pc:sldChg>
      <pc:sldChg chg="modSp add del mod">
        <pc:chgData name="Jörg Görlich" userId="74861bbe-84b5-467a-8948-76945bbda473" providerId="ADAL" clId="{89D8ED83-012E-4F24-A6ED-82BF80F7A665}" dt="2026-03-14T12:27:39.226" v="375" actId="20577"/>
        <pc:sldMkLst>
          <pc:docMk/>
          <pc:sldMk cId="3534825982" sldId="322"/>
        </pc:sldMkLst>
        <pc:spChg chg="mod">
          <ac:chgData name="Jörg Görlich" userId="74861bbe-84b5-467a-8948-76945bbda473" providerId="ADAL" clId="{89D8ED83-012E-4F24-A6ED-82BF80F7A665}" dt="2026-03-14T12:27:19.802" v="335" actId="20577"/>
          <ac:spMkLst>
            <pc:docMk/>
            <pc:sldMk cId="3534825982" sldId="322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7:39.226" v="375" actId="20577"/>
          <ac:spMkLst>
            <pc:docMk/>
            <pc:sldMk cId="3534825982" sldId="322"/>
            <ac:spMk id="10" creationId="{00000000-0000-0000-0000-000000000000}"/>
          </ac:spMkLst>
        </pc:spChg>
        <pc:graphicFrameChg chg="mod modGraphic">
          <ac:chgData name="Jörg Görlich" userId="74861bbe-84b5-467a-8948-76945bbda473" providerId="ADAL" clId="{89D8ED83-012E-4F24-A6ED-82BF80F7A665}" dt="2026-03-14T12:27:13.353" v="333" actId="14100"/>
          <ac:graphicFrameMkLst>
            <pc:docMk/>
            <pc:sldMk cId="3534825982" sldId="322"/>
            <ac:graphicFrameMk id="2" creationId="{00000000-0000-0000-0000-000000000000}"/>
          </ac:graphicFrameMkLst>
        </pc:graphicFrameChg>
      </pc:sldChg>
      <pc:sldChg chg="modSp add del mod">
        <pc:chgData name="Jörg Görlich" userId="74861bbe-84b5-467a-8948-76945bbda473" providerId="ADAL" clId="{89D8ED83-012E-4F24-A6ED-82BF80F7A665}" dt="2026-03-14T12:28:21.944" v="420" actId="20577"/>
        <pc:sldMkLst>
          <pc:docMk/>
          <pc:sldMk cId="895773252" sldId="323"/>
        </pc:sldMkLst>
        <pc:spChg chg="mod">
          <ac:chgData name="Jörg Görlich" userId="74861bbe-84b5-467a-8948-76945bbda473" providerId="ADAL" clId="{89D8ED83-012E-4F24-A6ED-82BF80F7A665}" dt="2026-03-14T12:28:21.944" v="420" actId="20577"/>
          <ac:spMkLst>
            <pc:docMk/>
            <pc:sldMk cId="895773252" sldId="323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8:13.892" v="416" actId="20577"/>
          <ac:spMkLst>
            <pc:docMk/>
            <pc:sldMk cId="895773252" sldId="323"/>
            <ac:spMk id="10" creationId="{00000000-0000-0000-0000-000000000000}"/>
          </ac:spMkLst>
        </pc:spChg>
        <pc:graphicFrameChg chg="mod modGraphic">
          <ac:chgData name="Jörg Görlich" userId="74861bbe-84b5-467a-8948-76945bbda473" providerId="ADAL" clId="{89D8ED83-012E-4F24-A6ED-82BF80F7A665}" dt="2026-03-14T12:27:52.193" v="376" actId="14100"/>
          <ac:graphicFrameMkLst>
            <pc:docMk/>
            <pc:sldMk cId="895773252" sldId="323"/>
            <ac:graphicFrameMk id="2" creationId="{00000000-0000-0000-0000-000000000000}"/>
          </ac:graphicFrameMkLst>
        </pc:graphicFrameChg>
      </pc:sldChg>
      <pc:sldChg chg="modSp add del mod">
        <pc:chgData name="Jörg Görlich" userId="74861bbe-84b5-467a-8948-76945bbda473" providerId="ADAL" clId="{89D8ED83-012E-4F24-A6ED-82BF80F7A665}" dt="2026-03-14T12:29:00.211" v="463" actId="20577"/>
        <pc:sldMkLst>
          <pc:docMk/>
          <pc:sldMk cId="824054179" sldId="324"/>
        </pc:sldMkLst>
        <pc:spChg chg="mod">
          <ac:chgData name="Jörg Görlich" userId="74861bbe-84b5-467a-8948-76945bbda473" providerId="ADAL" clId="{89D8ED83-012E-4F24-A6ED-82BF80F7A665}" dt="2026-03-14T12:29:00.211" v="463" actId="20577"/>
          <ac:spMkLst>
            <pc:docMk/>
            <pc:sldMk cId="824054179" sldId="324"/>
            <ac:spMk id="9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8:56.516" v="461" actId="20577"/>
          <ac:spMkLst>
            <pc:docMk/>
            <pc:sldMk cId="824054179" sldId="324"/>
            <ac:spMk id="10" creationId="{00000000-0000-0000-0000-000000000000}"/>
          </ac:spMkLst>
        </pc:spChg>
        <pc:graphicFrameChg chg="mod modGraphic">
          <ac:chgData name="Jörg Görlich" userId="74861bbe-84b5-467a-8948-76945bbda473" providerId="ADAL" clId="{89D8ED83-012E-4F24-A6ED-82BF80F7A665}" dt="2026-03-14T12:28:36.696" v="421" actId="14100"/>
          <ac:graphicFrameMkLst>
            <pc:docMk/>
            <pc:sldMk cId="824054179" sldId="324"/>
            <ac:graphicFrameMk id="2" creationId="{00000000-0000-0000-0000-000000000000}"/>
          </ac:graphicFrameMkLst>
        </pc:graphicFrameChg>
      </pc:sldChg>
      <pc:sldChg chg="del">
        <pc:chgData name="Jörg Görlich" userId="74861bbe-84b5-467a-8948-76945bbda473" providerId="ADAL" clId="{89D8ED83-012E-4F24-A6ED-82BF80F7A665}" dt="2026-03-14T12:21:25.244" v="135" actId="2696"/>
        <pc:sldMkLst>
          <pc:docMk/>
          <pc:sldMk cId="2083504834" sldId="325"/>
        </pc:sldMkLst>
      </pc:sldChg>
      <pc:sldChg chg="modSp mod">
        <pc:chgData name="Jörg Görlich" userId="74861bbe-84b5-467a-8948-76945bbda473" providerId="ADAL" clId="{89D8ED83-012E-4F24-A6ED-82BF80F7A665}" dt="2026-03-15T10:01:15.809" v="1135" actId="20577"/>
        <pc:sldMkLst>
          <pc:docMk/>
          <pc:sldMk cId="3209030596" sldId="326"/>
        </pc:sldMkLst>
        <pc:spChg chg="mod">
          <ac:chgData name="Jörg Görlich" userId="74861bbe-84b5-467a-8948-76945bbda473" providerId="ADAL" clId="{89D8ED83-012E-4F24-A6ED-82BF80F7A665}" dt="2026-03-14T12:20:16.241" v="112" actId="20577"/>
          <ac:spMkLst>
            <pc:docMk/>
            <pc:sldMk cId="3209030596" sldId="326"/>
            <ac:spMk id="9" creationId="{D2FE7935-9534-85B0-0956-D3F94D42548F}"/>
          </ac:spMkLst>
        </pc:spChg>
        <pc:spChg chg="mod">
          <ac:chgData name="Jörg Görlich" userId="74861bbe-84b5-467a-8948-76945bbda473" providerId="ADAL" clId="{89D8ED83-012E-4F24-A6ED-82BF80F7A665}" dt="2026-03-14T12:20:06.751" v="108" actId="20577"/>
          <ac:spMkLst>
            <pc:docMk/>
            <pc:sldMk cId="3209030596" sldId="326"/>
            <ac:spMk id="11" creationId="{A7EB1C9B-4579-B3B3-899C-939DD686CAB3}"/>
          </ac:spMkLst>
        </pc:spChg>
        <pc:graphicFrameChg chg="modGraphic">
          <ac:chgData name="Jörg Görlich" userId="74861bbe-84b5-467a-8948-76945bbda473" providerId="ADAL" clId="{89D8ED83-012E-4F24-A6ED-82BF80F7A665}" dt="2026-03-15T10:01:15.809" v="1135" actId="20577"/>
          <ac:graphicFrameMkLst>
            <pc:docMk/>
            <pc:sldMk cId="3209030596" sldId="326"/>
            <ac:graphicFrameMk id="2" creationId="{B3B18C78-28AA-142E-193F-E7AF8B1B4943}"/>
          </ac:graphicFrameMkLst>
        </pc:graphicFrameChg>
      </pc:sldChg>
      <pc:sldChg chg="modSp add del mod">
        <pc:chgData name="Jörg Görlich" userId="74861bbe-84b5-467a-8948-76945bbda473" providerId="ADAL" clId="{89D8ED83-012E-4F24-A6ED-82BF80F7A665}" dt="2026-03-14T12:25:18.922" v="251" actId="20577"/>
        <pc:sldMkLst>
          <pc:docMk/>
          <pc:sldMk cId="1255472734" sldId="328"/>
        </pc:sldMkLst>
        <pc:spChg chg="mod">
          <ac:chgData name="Jörg Görlich" userId="74861bbe-84b5-467a-8948-76945bbda473" providerId="ADAL" clId="{89D8ED83-012E-4F24-A6ED-82BF80F7A665}" dt="2026-03-14T12:24:48.122" v="205" actId="20577"/>
          <ac:spMkLst>
            <pc:docMk/>
            <pc:sldMk cId="1255472734" sldId="328"/>
            <ac:spMk id="9" creationId="{9D42619F-3337-13ED-C6D0-63D804149089}"/>
          </ac:spMkLst>
        </pc:spChg>
        <pc:spChg chg="mod">
          <ac:chgData name="Jörg Görlich" userId="74861bbe-84b5-467a-8948-76945bbda473" providerId="ADAL" clId="{89D8ED83-012E-4F24-A6ED-82BF80F7A665}" dt="2026-03-14T12:25:18.922" v="251" actId="20577"/>
          <ac:spMkLst>
            <pc:docMk/>
            <pc:sldMk cId="1255472734" sldId="328"/>
            <ac:spMk id="10" creationId="{F67EBA37-2643-615E-9F6B-9365525FB36E}"/>
          </ac:spMkLst>
        </pc:spChg>
        <pc:graphicFrameChg chg="modGraphic">
          <ac:chgData name="Jörg Görlich" userId="74861bbe-84b5-467a-8948-76945bbda473" providerId="ADAL" clId="{89D8ED83-012E-4F24-A6ED-82BF80F7A665}" dt="2026-03-14T12:24:55.590" v="211" actId="6549"/>
          <ac:graphicFrameMkLst>
            <pc:docMk/>
            <pc:sldMk cId="1255472734" sldId="328"/>
            <ac:graphicFrameMk id="2" creationId="{91C35716-8F05-6361-DDD5-3451D2BF641A}"/>
          </ac:graphicFrameMkLst>
        </pc:graphicFrameChg>
      </pc:sldChg>
      <pc:sldChg chg="del">
        <pc:chgData name="Jörg Görlich" userId="74861bbe-84b5-467a-8948-76945bbda473" providerId="ADAL" clId="{89D8ED83-012E-4F24-A6ED-82BF80F7A665}" dt="2026-03-14T12:21:25.244" v="135" actId="2696"/>
        <pc:sldMkLst>
          <pc:docMk/>
          <pc:sldMk cId="3860841175" sldId="329"/>
        </pc:sldMkLst>
      </pc:sldChg>
      <pc:sldChg chg="del">
        <pc:chgData name="Jörg Görlich" userId="74861bbe-84b5-467a-8948-76945bbda473" providerId="ADAL" clId="{89D8ED83-012E-4F24-A6ED-82BF80F7A665}" dt="2026-03-14T12:18:55.376" v="87" actId="2696"/>
        <pc:sldMkLst>
          <pc:docMk/>
          <pc:sldMk cId="953131972" sldId="336"/>
        </pc:sldMkLst>
      </pc:sldChg>
      <pc:sldChg chg="del">
        <pc:chgData name="Jörg Görlich" userId="74861bbe-84b5-467a-8948-76945bbda473" providerId="ADAL" clId="{89D8ED83-012E-4F24-A6ED-82BF80F7A665}" dt="2026-03-14T12:19:03.329" v="88" actId="2696"/>
        <pc:sldMkLst>
          <pc:docMk/>
          <pc:sldMk cId="509419883" sldId="337"/>
        </pc:sldMkLst>
      </pc:sldChg>
      <pc:sldChg chg="del">
        <pc:chgData name="Jörg Görlich" userId="74861bbe-84b5-467a-8948-76945bbda473" providerId="ADAL" clId="{89D8ED83-012E-4F24-A6ED-82BF80F7A665}" dt="2026-03-14T12:21:25.244" v="135" actId="2696"/>
        <pc:sldMkLst>
          <pc:docMk/>
          <pc:sldMk cId="4276343416" sldId="338"/>
        </pc:sldMkLst>
      </pc:sldChg>
      <pc:sldChg chg="modSp add mod">
        <pc:chgData name="Jörg Görlich" userId="74861bbe-84b5-467a-8948-76945bbda473" providerId="ADAL" clId="{89D8ED83-012E-4F24-A6ED-82BF80F7A665}" dt="2026-03-14T12:43:02.669" v="780" actId="20577"/>
        <pc:sldMkLst>
          <pc:docMk/>
          <pc:sldMk cId="277538033" sldId="339"/>
        </pc:sldMkLst>
        <pc:spChg chg="mod">
          <ac:chgData name="Jörg Görlich" userId="74861bbe-84b5-467a-8948-76945bbda473" providerId="ADAL" clId="{89D8ED83-012E-4F24-A6ED-82BF80F7A665}" dt="2026-03-14T12:20:35.334" v="115" actId="20577"/>
          <ac:spMkLst>
            <pc:docMk/>
            <pc:sldMk cId="277538033" sldId="339"/>
            <ac:spMk id="11" creationId="{086B61F0-BE96-E400-1A68-51F7781EADF5}"/>
          </ac:spMkLst>
        </pc:spChg>
        <pc:graphicFrameChg chg="modGraphic">
          <ac:chgData name="Jörg Görlich" userId="74861bbe-84b5-467a-8948-76945bbda473" providerId="ADAL" clId="{89D8ED83-012E-4F24-A6ED-82BF80F7A665}" dt="2026-03-14T12:43:02.669" v="780" actId="20577"/>
          <ac:graphicFrameMkLst>
            <pc:docMk/>
            <pc:sldMk cId="277538033" sldId="339"/>
            <ac:graphicFrameMk id="2" creationId="{CDEF883E-B2F8-D77F-A604-280FDB20554D}"/>
          </ac:graphicFrameMkLst>
        </pc:graphicFrameChg>
      </pc:sldChg>
      <pc:sldChg chg="modSp add mod">
        <pc:chgData name="Jörg Görlich" userId="74861bbe-84b5-467a-8948-76945bbda473" providerId="ADAL" clId="{89D8ED83-012E-4F24-A6ED-82BF80F7A665}" dt="2026-03-15T09:58:45.255" v="1107" actId="20577"/>
        <pc:sldMkLst>
          <pc:docMk/>
          <pc:sldMk cId="2457520050" sldId="340"/>
        </pc:sldMkLst>
        <pc:spChg chg="mod">
          <ac:chgData name="Jörg Görlich" userId="74861bbe-84b5-467a-8948-76945bbda473" providerId="ADAL" clId="{89D8ED83-012E-4F24-A6ED-82BF80F7A665}" dt="2026-03-14T12:22:09.146" v="141" actId="20577"/>
          <ac:spMkLst>
            <pc:docMk/>
            <pc:sldMk cId="2457520050" sldId="340"/>
            <ac:spMk id="11" creationId="{5510F563-C0DB-DB07-73DA-EA0E16E44ED7}"/>
          </ac:spMkLst>
        </pc:spChg>
        <pc:graphicFrameChg chg="modGraphic">
          <ac:chgData name="Jörg Görlich" userId="74861bbe-84b5-467a-8948-76945bbda473" providerId="ADAL" clId="{89D8ED83-012E-4F24-A6ED-82BF80F7A665}" dt="2026-03-15T09:58:45.255" v="1107" actId="20577"/>
          <ac:graphicFrameMkLst>
            <pc:docMk/>
            <pc:sldMk cId="2457520050" sldId="340"/>
            <ac:graphicFrameMk id="2" creationId="{E6B0F5A7-6165-4DDD-83BA-03C495B36753}"/>
          </ac:graphicFrameMkLst>
        </pc:graphicFrameChg>
      </pc:sldChg>
      <pc:sldChg chg="modSp add mod">
        <pc:chgData name="Jörg Görlich" userId="74861bbe-84b5-467a-8948-76945bbda473" providerId="ADAL" clId="{89D8ED83-012E-4F24-A6ED-82BF80F7A665}" dt="2026-03-14T12:31:33.770" v="593" actId="20577"/>
        <pc:sldMkLst>
          <pc:docMk/>
          <pc:sldMk cId="1374630232" sldId="341"/>
        </pc:sldMkLst>
        <pc:spChg chg="mod">
          <ac:chgData name="Jörg Görlich" userId="74861bbe-84b5-467a-8948-76945bbda473" providerId="ADAL" clId="{89D8ED83-012E-4F24-A6ED-82BF80F7A665}" dt="2026-03-14T12:31:33.770" v="593" actId="20577"/>
          <ac:spMkLst>
            <pc:docMk/>
            <pc:sldMk cId="1374630232" sldId="341"/>
            <ac:spMk id="2" creationId="{15AFEE2C-EE91-395C-AB52-1B49376C9778}"/>
          </ac:spMkLst>
        </pc:spChg>
        <pc:spChg chg="mod">
          <ac:chgData name="Jörg Görlich" userId="74861bbe-84b5-467a-8948-76945bbda473" providerId="ADAL" clId="{89D8ED83-012E-4F24-A6ED-82BF80F7A665}" dt="2026-03-14T12:30:22.161" v="551" actId="20577"/>
          <ac:spMkLst>
            <pc:docMk/>
            <pc:sldMk cId="1374630232" sldId="341"/>
            <ac:spMk id="4" creationId="{B5C4C418-9A60-6532-66DA-B7B6BA5302E7}"/>
          </ac:spMkLst>
        </pc:spChg>
        <pc:graphicFrameChg chg="modGraphic">
          <ac:chgData name="Jörg Görlich" userId="74861bbe-84b5-467a-8948-76945bbda473" providerId="ADAL" clId="{89D8ED83-012E-4F24-A6ED-82BF80F7A665}" dt="2026-03-14T12:31:05.846" v="553" actId="255"/>
          <ac:graphicFrameMkLst>
            <pc:docMk/>
            <pc:sldMk cId="1374630232" sldId="341"/>
            <ac:graphicFrameMk id="5" creationId="{7E40D64C-C116-BF4C-AF25-3B15CFA2CD59}"/>
          </ac:graphicFrameMkLst>
        </pc:graphicFrameChg>
      </pc:sldChg>
      <pc:sldChg chg="modSp add mod">
        <pc:chgData name="Jörg Görlich" userId="74861bbe-84b5-467a-8948-76945bbda473" providerId="ADAL" clId="{89D8ED83-012E-4F24-A6ED-82BF80F7A665}" dt="2026-03-14T12:32:54.496" v="635" actId="20577"/>
        <pc:sldMkLst>
          <pc:docMk/>
          <pc:sldMk cId="3149149153" sldId="342"/>
        </pc:sldMkLst>
        <pc:spChg chg="mod">
          <ac:chgData name="Jörg Görlich" userId="74861bbe-84b5-467a-8948-76945bbda473" providerId="ADAL" clId="{89D8ED83-012E-4F24-A6ED-82BF80F7A665}" dt="2026-03-14T12:32:22.923" v="633" actId="20577"/>
          <ac:spMkLst>
            <pc:docMk/>
            <pc:sldMk cId="3149149153" sldId="342"/>
            <ac:spMk id="2" creationId="{8F473B2C-6C97-DF4B-5461-EFE6F1B0E328}"/>
          </ac:spMkLst>
        </pc:spChg>
        <pc:spChg chg="mod">
          <ac:chgData name="Jörg Görlich" userId="74861bbe-84b5-467a-8948-76945bbda473" providerId="ADAL" clId="{89D8ED83-012E-4F24-A6ED-82BF80F7A665}" dt="2026-03-14T12:32:54.496" v="635" actId="20577"/>
          <ac:spMkLst>
            <pc:docMk/>
            <pc:sldMk cId="3149149153" sldId="342"/>
            <ac:spMk id="4" creationId="{E206695F-F98B-3EFD-252A-DA8733699D0B}"/>
          </ac:spMkLst>
        </pc:spChg>
      </pc:sldChg>
      <pc:sldChg chg="modSp add mod">
        <pc:chgData name="Jörg Görlich" userId="74861bbe-84b5-467a-8948-76945bbda473" providerId="ADAL" clId="{89D8ED83-012E-4F24-A6ED-82BF80F7A665}" dt="2026-03-14T12:30:11.779" v="549" actId="20577"/>
        <pc:sldMkLst>
          <pc:docMk/>
          <pc:sldMk cId="3103718300" sldId="344"/>
        </pc:sldMkLst>
        <pc:spChg chg="mod">
          <ac:chgData name="Jörg Görlich" userId="74861bbe-84b5-467a-8948-76945bbda473" providerId="ADAL" clId="{89D8ED83-012E-4F24-A6ED-82BF80F7A665}" dt="2026-03-14T12:30:11.779" v="549" actId="20577"/>
          <ac:spMkLst>
            <pc:docMk/>
            <pc:sldMk cId="3103718300" sldId="344"/>
            <ac:spMk id="2" creationId="{01FE6219-32DE-CF04-927F-AF2C3DE2B3BD}"/>
          </ac:spMkLst>
        </pc:spChg>
        <pc:spChg chg="mod">
          <ac:chgData name="Jörg Görlich" userId="74861bbe-84b5-467a-8948-76945bbda473" providerId="ADAL" clId="{89D8ED83-012E-4F24-A6ED-82BF80F7A665}" dt="2026-03-14T12:30:07.400" v="547" actId="20577"/>
          <ac:spMkLst>
            <pc:docMk/>
            <pc:sldMk cId="3103718300" sldId="344"/>
            <ac:spMk id="4" creationId="{332499DA-34E8-7D6A-4502-408A55FDBE2B}"/>
          </ac:spMkLst>
        </pc:spChg>
      </pc:sldChg>
      <pc:sldChg chg="modSp add mod">
        <pc:chgData name="Jörg Görlich" userId="74861bbe-84b5-467a-8948-76945bbda473" providerId="ADAL" clId="{89D8ED83-012E-4F24-A6ED-82BF80F7A665}" dt="2026-03-14T12:29:34.609" v="505" actId="20577"/>
        <pc:sldMkLst>
          <pc:docMk/>
          <pc:sldMk cId="1732523447" sldId="348"/>
        </pc:sldMkLst>
        <pc:spChg chg="mod">
          <ac:chgData name="Jörg Görlich" userId="74861bbe-84b5-467a-8948-76945bbda473" providerId="ADAL" clId="{89D8ED83-012E-4F24-A6ED-82BF80F7A665}" dt="2026-03-14T12:29:34.609" v="505" actId="20577"/>
          <ac:spMkLst>
            <pc:docMk/>
            <pc:sldMk cId="1732523447" sldId="348"/>
            <ac:spMk id="2" creationId="{5E54D77A-CA6C-38C8-64D5-0957B78999D0}"/>
          </ac:spMkLst>
        </pc:spChg>
        <pc:spChg chg="mod">
          <ac:chgData name="Jörg Görlich" userId="74861bbe-84b5-467a-8948-76945bbda473" providerId="ADAL" clId="{89D8ED83-012E-4F24-A6ED-82BF80F7A665}" dt="2026-03-14T12:29:13.274" v="465" actId="20577"/>
          <ac:spMkLst>
            <pc:docMk/>
            <pc:sldMk cId="1732523447" sldId="348"/>
            <ac:spMk id="4" creationId="{BCE9A268-78AB-B9E3-B0CC-9F36E20A93EA}"/>
          </ac:spMkLst>
        </pc:spChg>
      </pc:sldChg>
      <pc:sldChg chg="modSp add mod">
        <pc:chgData name="Jörg Görlich" userId="74861bbe-84b5-467a-8948-76945bbda473" providerId="ADAL" clId="{89D8ED83-012E-4F24-A6ED-82BF80F7A665}" dt="2026-03-14T12:26:13.096" v="289" actId="20577"/>
        <pc:sldMkLst>
          <pc:docMk/>
          <pc:sldMk cId="2505180310" sldId="349"/>
        </pc:sldMkLst>
        <pc:spChg chg="mod">
          <ac:chgData name="Jörg Görlich" userId="74861bbe-84b5-467a-8948-76945bbda473" providerId="ADAL" clId="{89D8ED83-012E-4F24-A6ED-82BF80F7A665}" dt="2026-03-14T12:26:07.113" v="287" actId="20577"/>
          <ac:spMkLst>
            <pc:docMk/>
            <pc:sldMk cId="2505180310" sldId="349"/>
            <ac:spMk id="14" creationId="{00000000-0000-0000-0000-000000000000}"/>
          </ac:spMkLst>
        </pc:spChg>
        <pc:spChg chg="mod">
          <ac:chgData name="Jörg Görlich" userId="74861bbe-84b5-467a-8948-76945bbda473" providerId="ADAL" clId="{89D8ED83-012E-4F24-A6ED-82BF80F7A665}" dt="2026-03-14T12:26:13.096" v="289" actId="20577"/>
          <ac:spMkLst>
            <pc:docMk/>
            <pc:sldMk cId="2505180310" sldId="349"/>
            <ac:spMk id="1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err="1"/>
              <a:t>Holzeinschlag</a:t>
            </a:r>
            <a:r>
              <a:rPr lang="en-US" sz="1800" baseline="0" dirty="0"/>
              <a:t> NWH 2017 – 2025, in € je Fm ab Wald incl. </a:t>
            </a:r>
            <a:r>
              <a:rPr lang="en-US" sz="1800" baseline="0" dirty="0" err="1"/>
              <a:t>Aufarbeitung</a:t>
            </a:r>
            <a:endParaRPr lang="en-US" sz="1800" baseline="0" dirty="0"/>
          </a:p>
          <a:p>
            <a:pPr>
              <a:defRPr/>
            </a:pPr>
            <a:r>
              <a:rPr lang="en-US" sz="1800" baseline="0" dirty="0"/>
              <a:t>  </a:t>
            </a:r>
            <a:endParaRPr lang="en-US" sz="1800" dirty="0"/>
          </a:p>
        </c:rich>
      </c:tx>
      <c:layout>
        <c:manualLayout>
          <c:xMode val="edge"/>
          <c:yMode val="edge"/>
          <c:x val="0.13887820650434179"/>
          <c:y val="2.16861348935331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475511598701475"/>
          <c:y val="3.9534150002585887E-2"/>
          <c:w val="0.84961503785715053"/>
          <c:h val="0.858894811952111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Tabelle1!$A$4:$A$12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Tabelle1!$B$4:$B$12</c:f>
              <c:numCache>
                <c:formatCode>#,##0</c:formatCode>
                <c:ptCount val="9"/>
                <c:pt idx="0">
                  <c:v>236796</c:v>
                </c:pt>
                <c:pt idx="1">
                  <c:v>318861</c:v>
                </c:pt>
                <c:pt idx="2">
                  <c:v>322707</c:v>
                </c:pt>
                <c:pt idx="3">
                  <c:v>384341</c:v>
                </c:pt>
                <c:pt idx="4">
                  <c:v>321194</c:v>
                </c:pt>
                <c:pt idx="5">
                  <c:v>331397</c:v>
                </c:pt>
                <c:pt idx="6">
                  <c:v>197232</c:v>
                </c:pt>
                <c:pt idx="7">
                  <c:v>227399</c:v>
                </c:pt>
                <c:pt idx="8">
                  <c:v>246034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97-4033-B649-716616FC73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54496"/>
        <c:axId val="33356032"/>
      </c:barChart>
      <c:catAx>
        <c:axId val="3335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356032"/>
        <c:crosses val="autoZero"/>
        <c:auto val="1"/>
        <c:lblAlgn val="ctr"/>
        <c:lblOffset val="100"/>
        <c:noMultiLvlLbl val="0"/>
      </c:catAx>
      <c:valAx>
        <c:axId val="33356032"/>
        <c:scaling>
          <c:orientation val="minMax"/>
          <c:min val="20000"/>
        </c:scaling>
        <c:delete val="0"/>
        <c:axPos val="l"/>
        <c:numFmt formatCode="#,##0" sourceLinked="1"/>
        <c:majorTickMark val="out"/>
        <c:minorTickMark val="none"/>
        <c:tickLblPos val="nextTo"/>
        <c:crossAx val="33354496"/>
        <c:crosses val="autoZero"/>
        <c:crossBetween val="between"/>
        <c:majorUnit val="25000"/>
      </c:valAx>
    </c:plotArea>
    <c:plotVisOnly val="1"/>
    <c:dispBlanksAs val="gap"/>
    <c:showDLblsOverMax val="0"/>
  </c:chart>
  <c:spPr>
    <a:solidFill>
      <a:srgbClr val="FFC000">
        <a:alpha val="28000"/>
      </a:srgbClr>
    </a:solidFill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C1871BC6-7AE4-4278-AA97-94491E37E29B}" type="datetimeFigureOut">
              <a:rPr lang="de-DE" smtClean="0"/>
              <a:t>15.03.2026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7739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r>
              <a:rPr lang="de-DE"/>
              <a:t>Jörg Görlich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093" y="9721107"/>
            <a:ext cx="3077739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2710357E-B0EF-42D5-A8CC-87E2A77E8B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3656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0EEF815C-6F81-4DE5-97D3-822F745840E5}" type="datetimeFigureOut">
              <a:rPr lang="de-DE" smtClean="0"/>
              <a:t>15.03.2026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7739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r>
              <a:rPr lang="de-DE"/>
              <a:t>Jörg Görlich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3" y="9721107"/>
            <a:ext cx="3077739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C309164C-3177-4A6F-B106-E2EBCFF83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1624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249B4-B41B-4DD4-964B-248210EC2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0506931-4140-4F45-994F-0B88C0E30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E5AF0F-7DC0-44AE-9885-EEDD42A4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3D853D-7A7D-4E6C-B56B-07C4020CF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4D050A-6FF2-4809-B4DA-2CDF69F6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00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F54C77-2F5D-4E61-8F52-A6A69E7CC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4ABA6C-CF7E-49BE-B334-4B1DD5379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3F706B-6558-4E75-83BA-F3EBCB4E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8D39F3-857E-4280-B0AE-39049BD99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0901F5-2CB5-40B5-BFEE-6B5B4DFFA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51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E770463-D0D4-4942-9546-BC4BB4788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B5D011-BE1D-4A00-AE37-0BDE0F46D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797BAF-7262-4578-8C4A-CC12111A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D4958D-0874-4184-A400-BD6EECFE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179A7B-8D70-4351-9FB9-D199DBEE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55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EC3AD-6FB2-4AE1-9614-282DC0CCC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17BE8C-EB96-42AB-9560-D64BE7ED4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3AF120-589E-40FA-9A72-B16A4376F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05D20D-2D30-4A7C-A5C9-E2705330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3E0CCB-ADD9-41CB-A269-B532EAE1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79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FC430-1E32-4993-87D6-D195D1CB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4BEFCC6-7092-441E-BCBF-6F687C76C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9B0506-85FA-4505-ADAF-7D7132E8C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CE07D2-FED9-43DC-856A-17567566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7C19A3-368E-4994-AF27-67890587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29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79DBF9-FE1F-43DB-9640-7F9678CF4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34703C-0602-4CDD-AD76-6A135DA03F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034C5B2-CCCC-4B20-9BF4-774D9B29A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60A2A5-8DDC-43C5-A9E2-8F19BB84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D7FA53-2882-43B4-8704-0736A9C2C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109811-0AD8-4F52-911F-6552B52E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61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5DFFC-8FD4-4CEF-B4BC-41EDA5924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72BD0A-E8D6-4AEC-BA63-33197A293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335FA02-666C-4F59-8B7E-03626B1F8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F5D83EA-9DF5-42E1-993B-EFE2952F2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5BCB68-ED5D-4060-BF5F-A04C6BE07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5EF30E-C860-41CA-B70F-A12AD7C6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FE2D36-4F77-4672-A388-5CA7CC8F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9AE30BB-7C6F-4815-B646-0D69CC1E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66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222FE-C9C6-4790-A643-019C6019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DACC5F-250C-4E6F-BF78-256C418F9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58048C-0DA5-4C90-BE07-FA208E6A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A37693-985F-48D0-9689-BBD68275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96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F6D009E-4A06-429A-9DD8-984D6582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E5CFE75-779A-4198-BAE6-DCD9F5A78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A839D0-BB0D-442A-B20D-B033C056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730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A0F58-288B-4031-894F-CE4FE9D9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E17F63-200C-451B-9992-418236F59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B06487-7E58-44D2-9E0E-BE76C26B0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1D380C-3E52-4D44-AE6F-E3E3D67E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C38681-9D8B-459C-A8BB-2E1F76E3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334349-9FE2-4E9C-90CB-CACDA19E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22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A347A-F861-4186-B95F-564058FA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0C2F44-EC80-4D49-BFFF-F74469280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A4BFB7-CDBD-4D32-A0D6-1F05D86A8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918C31-BE25-49B4-B5F1-1C969EF9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D1A99D-BD66-4D7B-82A1-9F88B77FF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01 Juni 2021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DB5DD0-3064-4CB2-876E-A5FFA31E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946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D378370-0259-4EA1-8D7F-534C708CA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305501-EA8B-4C3F-8680-C68CF939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18E457-0C8B-40C4-8EBB-2FC5C0AFD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01 Juni 2021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6FD4F4-8059-43A4-A7DF-84AA73F59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01 Juni 2021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276F08-D147-498B-B3FC-0D2DCCB49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003A-74D2-44C0-B218-DBA57F5378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950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oerg.goerlich@nord-west-holz.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oerg.goerlich@nord-west-holz.d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04321036-58B5-4BDA-93CE-863A46526E4B}"/>
              </a:ext>
            </a:extLst>
          </p:cNvPr>
          <p:cNvSpPr/>
          <p:nvPr/>
        </p:nvSpPr>
        <p:spPr>
          <a:xfrm>
            <a:off x="1063877" y="753540"/>
            <a:ext cx="9737388" cy="4523361"/>
          </a:xfrm>
          <a:prstGeom prst="roundRect">
            <a:avLst/>
          </a:prstGeom>
          <a:solidFill>
            <a:srgbClr val="E9F4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9679" y="1368572"/>
            <a:ext cx="9144000" cy="3596653"/>
          </a:xfrm>
        </p:spPr>
        <p:txBody>
          <a:bodyPr>
            <a:normAutofit fontScale="90000"/>
          </a:bodyPr>
          <a:lstStyle/>
          <a:p>
            <a:pPr algn="l"/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de-DE" sz="4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de-DE" sz="4400" b="1" dirty="0"/>
              <a:t>Jahreshauptversammlung  </a:t>
            </a:r>
            <a:br>
              <a:rPr lang="de-DE" sz="4400" b="1" dirty="0"/>
            </a:br>
            <a:br>
              <a:rPr lang="de-DE" sz="4400" b="1" dirty="0"/>
            </a:br>
            <a:r>
              <a:rPr lang="de-DE" sz="4400" b="1" dirty="0"/>
              <a:t>WSG Belm-Rulle-Wallenhorst</a:t>
            </a:r>
            <a:br>
              <a:rPr lang="de-DE" sz="4400" b="1" dirty="0"/>
            </a:br>
            <a:br>
              <a:rPr lang="de-DE" sz="4400" b="1" dirty="0"/>
            </a:br>
            <a:r>
              <a:rPr lang="de-DE" sz="4400" b="1" dirty="0" err="1"/>
              <a:t>Vehrte</a:t>
            </a:r>
            <a:r>
              <a:rPr lang="de-DE" sz="4400" b="1" dirty="0"/>
              <a:t>,</a:t>
            </a:r>
            <a:r>
              <a:rPr lang="de-DE" sz="3100" b="1" dirty="0"/>
              <a:t>   18.03.2026</a:t>
            </a:r>
            <a:br>
              <a:rPr lang="de-DE" sz="3100" b="1" dirty="0"/>
            </a:br>
            <a:br>
              <a:rPr lang="de-DE" sz="2400" b="1" dirty="0"/>
            </a:br>
            <a:r>
              <a:rPr lang="de-DE" sz="2400" b="1" dirty="0"/>
              <a:t>Hotel + Restaurant </a:t>
            </a:r>
            <a:r>
              <a:rPr lang="de-DE" sz="2400" b="1" dirty="0" err="1"/>
              <a:t>Kortlücke</a:t>
            </a:r>
            <a:br>
              <a:rPr lang="de-DE" sz="24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859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08584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Holzmarktbericht 2026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6662997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616866"/>
              </p:ext>
            </p:extLst>
          </p:nvPr>
        </p:nvGraphicFramePr>
        <p:xfrm>
          <a:off x="1466742" y="1189629"/>
          <a:ext cx="9506057" cy="40966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1588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2127392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2467077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88790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Sortiment Nadelholz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Quartal I.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Preisveränderung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482960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Industrieholz IN F/K , OSB , TS, Substrate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 33 – 40 €/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    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01,50 €/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2008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51205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Abschnitte PAL/LAK, 2,40m-3,60m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    48 – 54 €/</a:t>
                      </a:r>
                      <a:r>
                        <a:rPr lang="de-DE" b="0" baseline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02,00 €/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82960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82960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Fichtenstammholz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16,00m-18,00m, 2b+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125 – 130 €/Fm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08,00 €/Fm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82960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41919">
                <a:tc>
                  <a:txBody>
                    <a:bodyPr/>
                    <a:lstStyle/>
                    <a:p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Fi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-LAS, 4,0m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 bis 5,0m , 2b+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  71 – 75 €/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05,00 €/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18. März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- Aktueller Stand + Ausblick -  </a:t>
            </a:r>
          </a:p>
        </p:txBody>
      </p:sp>
    </p:spTree>
    <p:extLst>
      <p:ext uri="{BB962C8B-B14F-4D97-AF65-F5344CB8AC3E}">
        <p14:creationId xmlns:p14="http://schemas.microsoft.com/office/powerpoint/2010/main" val="271644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08584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Holzmarktbericht 2026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6662997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706399"/>
              </p:ext>
            </p:extLst>
          </p:nvPr>
        </p:nvGraphicFramePr>
        <p:xfrm>
          <a:off x="1466742" y="1212077"/>
          <a:ext cx="9506057" cy="40741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1588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2127392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2467077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8501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Sortiment Nadelholz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Quartal I.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Preisveränderung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Lärchen-/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Douglasienstammholz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115 – 145 €/Fm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 15,00 €/Fm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1969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509249">
                <a:tc>
                  <a:txBody>
                    <a:bodyPr/>
                    <a:lstStyle/>
                    <a:p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Lä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Dgl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-LAS, 4,0m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 bis 5,0m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70 – 78 €/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 00,00 €/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Kiefernstammholz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78 – 98 €/Fm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 06,00 €/Fm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38950">
                <a:tc>
                  <a:txBody>
                    <a:bodyPr/>
                    <a:lstStyle/>
                    <a:p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Ki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-LAS, 4,0m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 bis 5,0m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53 – 58 €/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+     04,00 €/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 März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- Aktueller Stand + Ausblick -  </a:t>
            </a:r>
          </a:p>
        </p:txBody>
      </p:sp>
    </p:spTree>
    <p:extLst>
      <p:ext uri="{BB962C8B-B14F-4D97-AF65-F5344CB8AC3E}">
        <p14:creationId xmlns:p14="http://schemas.microsoft.com/office/powerpoint/2010/main" val="3534825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08584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Holzmarktbericht 2026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6662997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937587"/>
              </p:ext>
            </p:extLst>
          </p:nvPr>
        </p:nvGraphicFramePr>
        <p:xfrm>
          <a:off x="1466742" y="1212077"/>
          <a:ext cx="9506057" cy="40741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1588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2127392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2467077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8501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Sortiment Laubholz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Quartal I.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Preisveränderung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Industrieholz IN F/K , OSB , 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30 – 42 €/</a:t>
                      </a:r>
                      <a:r>
                        <a:rPr lang="de-DE" b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+/-  00,00 €/</a:t>
                      </a:r>
                      <a:r>
                        <a:rPr lang="de-DE" b="0" dirty="0" err="1">
                          <a:solidFill>
                            <a:srgbClr val="0070C0"/>
                          </a:solidFill>
                        </a:rPr>
                        <a:t>Rm</a:t>
                      </a:r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1969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50924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Laubenergieholz 2,40m-5,00m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39 – 52 €/</a:t>
                      </a:r>
                      <a:r>
                        <a:rPr lang="de-DE" b="0" baseline="0" dirty="0" err="1">
                          <a:solidFill>
                            <a:schemeClr val="tx1"/>
                          </a:solidFill>
                        </a:rPr>
                        <a:t>Rm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+/-   00,00 €/</a:t>
                      </a:r>
                      <a:r>
                        <a:rPr lang="de-DE" b="0" dirty="0" err="1">
                          <a:solidFill>
                            <a:srgbClr val="0070C0"/>
                          </a:solidFill>
                        </a:rPr>
                        <a:t>Rm</a:t>
                      </a:r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Eichenstammholz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16,00m-18,00m, Güte (B)/C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130 – 300 €/Fm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+/-   00,00 €/</a:t>
                      </a:r>
                      <a:r>
                        <a:rPr lang="de-DE" b="0" dirty="0" err="1">
                          <a:solidFill>
                            <a:srgbClr val="0070C0"/>
                          </a:solidFill>
                        </a:rPr>
                        <a:t>Rm</a:t>
                      </a:r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38950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Eichenstammholz, 16,00m-18,00m, Güte CGW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80 – 105 €/Fm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FF0000"/>
                          </a:solidFill>
                        </a:rPr>
                        <a:t>   -    10,00 €/Fm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lang="de-DE" sz="1000" b="1" dirty="0">
                <a:latin typeface="Calibri" panose="020F0502020204030204"/>
              </a:rPr>
              <a:t>8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März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- Aktueller Stand + Ausblick -  </a:t>
            </a:r>
          </a:p>
        </p:txBody>
      </p:sp>
    </p:spTree>
    <p:extLst>
      <p:ext uri="{BB962C8B-B14F-4D97-AF65-F5344CB8AC3E}">
        <p14:creationId xmlns:p14="http://schemas.microsoft.com/office/powerpoint/2010/main" val="89577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08584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Holzmarktbericht 2026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6662997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330033"/>
              </p:ext>
            </p:extLst>
          </p:nvPr>
        </p:nvGraphicFramePr>
        <p:xfrm>
          <a:off x="1466742" y="1212077"/>
          <a:ext cx="9506057" cy="40741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1588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2127392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2467077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8501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Sortiment Laubholz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Quartal I.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Preisveränderung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Buchenstammholz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16,00m-18,00m, Güte (B)/C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90 – 120 €/Fm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+/-   00,00 €/Fm</a:t>
                      </a:r>
                      <a:r>
                        <a:rPr lang="de-DE" b="0" dirty="0">
                          <a:solidFill>
                            <a:srgbClr val="FF0000"/>
                          </a:solidFill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1969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50924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Buchenstammholz, 16,00m-18,00m, Güte CGW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  80 – 90 €/Fm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0070C0"/>
                          </a:solidFill>
                        </a:rPr>
                        <a:t>+/-   00,00 €/Fm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Pappelstammholz</a:t>
                      </a:r>
                      <a:r>
                        <a:rPr lang="de-DE" b="0" baseline="0" dirty="0">
                          <a:solidFill>
                            <a:schemeClr val="tx1"/>
                          </a:solidFill>
                        </a:rPr>
                        <a:t>, 16,00m-18,00m, Güte B/C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53 – 63 €/Fm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 +   05,00 €/Fm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80313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38950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Pappelstammholz, 16,00m-18,00m, </a:t>
                      </a:r>
                      <a:r>
                        <a:rPr lang="de-DE" b="0">
                          <a:solidFill>
                            <a:schemeClr val="tx1"/>
                          </a:solidFill>
                        </a:rPr>
                        <a:t>Güte C/CGW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45 – 51 €/Fm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  +   05,00 €/Fm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 März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- Aktueller Stand + Ausblick -  </a:t>
            </a:r>
          </a:p>
        </p:txBody>
      </p:sp>
    </p:spTree>
    <p:extLst>
      <p:ext uri="{BB962C8B-B14F-4D97-AF65-F5344CB8AC3E}">
        <p14:creationId xmlns:p14="http://schemas.microsoft.com/office/powerpoint/2010/main" val="82405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20351-2758-D960-ABF2-D4E1AF9DA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4D77A-CA6C-38C8-64D5-0957B7899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320863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solidFill>
                  <a:prstClr val="black"/>
                </a:solidFill>
                <a:latin typeface="Calibri" panose="020F0502020204030204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WSG B-R-W -</a:t>
            </a:r>
            <a:r>
              <a:rPr lang="de-DE" sz="2000" b="1" dirty="0">
                <a:latin typeface="+mn-lt"/>
              </a:rPr>
              <a:t> Einführung der EUDR  -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2221506-5928-F959-B98B-8550DEE6C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7620" y="1263534"/>
            <a:ext cx="9234311" cy="4455621"/>
          </a:xfrm>
          <a:solidFill>
            <a:srgbClr val="E9F4D6"/>
          </a:solidFill>
          <a:ln>
            <a:noFill/>
          </a:ln>
        </p:spPr>
        <p:txBody>
          <a:bodyPr>
            <a:normAutofit fontScale="47500" lnSpcReduction="20000"/>
          </a:bodyPr>
          <a:lstStyle/>
          <a:p>
            <a:pPr lvl="2" algn="l"/>
            <a:endParaRPr lang="de-DE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2" algn="l"/>
            <a:r>
              <a:rPr lang="de-DE" sz="2900" b="1" dirty="0"/>
              <a:t>Stand der Dinge zu der EUDR-Verordnung, November + Dezember 2025</a:t>
            </a:r>
          </a:p>
          <a:p>
            <a:pPr lvl="2" algn="l"/>
            <a:endParaRPr lang="de-DE" sz="2900" b="1" dirty="0"/>
          </a:p>
          <a:p>
            <a:pPr lvl="2" algn="l"/>
            <a:r>
              <a:rPr lang="de-DE" sz="2900" dirty="0"/>
              <a:t>-    </a:t>
            </a:r>
            <a:r>
              <a:rPr lang="de-DE" sz="2900" b="1" dirty="0"/>
              <a:t>EUDR</a:t>
            </a:r>
            <a:r>
              <a:rPr lang="de-DE" sz="2900" dirty="0"/>
              <a:t> </a:t>
            </a:r>
            <a:r>
              <a:rPr lang="de-DE" sz="2900" b="1" dirty="0"/>
              <a:t>=</a:t>
            </a:r>
            <a:r>
              <a:rPr lang="de-DE" sz="2900" dirty="0"/>
              <a:t> European Union </a:t>
            </a:r>
            <a:r>
              <a:rPr lang="de-DE" sz="2900" dirty="0" err="1"/>
              <a:t>Deforestation</a:t>
            </a:r>
            <a:r>
              <a:rPr lang="de-DE" sz="2900" dirty="0"/>
              <a:t> Regulation.</a:t>
            </a:r>
          </a:p>
          <a:p>
            <a:pPr lvl="2" algn="l"/>
            <a:r>
              <a:rPr lang="de-DE" sz="2900" dirty="0"/>
              <a:t>-    </a:t>
            </a:r>
            <a:r>
              <a:rPr lang="de-DE" sz="2900" b="1" dirty="0"/>
              <a:t>Ziel der EU: </a:t>
            </a:r>
            <a:r>
              <a:rPr lang="de-DE" sz="2900" dirty="0"/>
              <a:t>Beendigung der weltweiten Entwaldung von </a:t>
            </a:r>
            <a:r>
              <a:rPr lang="de-DE" sz="2900" dirty="0" err="1"/>
              <a:t>jährl</a:t>
            </a:r>
            <a:r>
              <a:rPr lang="de-DE" sz="2900" dirty="0"/>
              <a:t>. 10 Mill ha.</a:t>
            </a:r>
          </a:p>
          <a:p>
            <a:pPr lvl="2" algn="l"/>
            <a:r>
              <a:rPr lang="de-DE" sz="2900" dirty="0"/>
              <a:t>-    </a:t>
            </a:r>
            <a:r>
              <a:rPr lang="de-DE" sz="2900" b="1" dirty="0"/>
              <a:t>Maßnahme der EU: </a:t>
            </a:r>
            <a:r>
              <a:rPr lang="de-DE" sz="2900" dirty="0"/>
              <a:t>Rohstoffe u. Produkte, die mit der Entwaldung in </a:t>
            </a:r>
          </a:p>
          <a:p>
            <a:pPr lvl="2" algn="l"/>
            <a:r>
              <a:rPr lang="de-DE" sz="2900" dirty="0"/>
              <a:t>                                          Verbindung stehen, einer </a:t>
            </a:r>
            <a:r>
              <a:rPr lang="de-DE" sz="2900" b="1" dirty="0">
                <a:solidFill>
                  <a:srgbClr val="FF0000"/>
                </a:solidFill>
              </a:rPr>
              <a:t>Sorgfaltspflichtprüfung</a:t>
            </a:r>
          </a:p>
          <a:p>
            <a:pPr lvl="2" algn="l"/>
            <a:r>
              <a:rPr lang="de-DE" sz="2900" dirty="0"/>
              <a:t>		  unterziehen! Neuer geplanter Start der Verordnung 30.12.2025.</a:t>
            </a:r>
          </a:p>
          <a:p>
            <a:pPr lvl="2" algn="l"/>
            <a:r>
              <a:rPr lang="de-DE" sz="2900" dirty="0"/>
              <a:t>-   </a:t>
            </a:r>
            <a:r>
              <a:rPr lang="de-DE" sz="2900" b="1" dirty="0"/>
              <a:t>Proteste</a:t>
            </a:r>
            <a:r>
              <a:rPr lang="de-DE" sz="2900" dirty="0"/>
              <a:t> gegen die Einführung des </a:t>
            </a:r>
            <a:r>
              <a:rPr lang="de-DE" sz="2900" b="1" dirty="0">
                <a:solidFill>
                  <a:srgbClr val="FF0000"/>
                </a:solidFill>
              </a:rPr>
              <a:t>„Bürokratiemonsters“ </a:t>
            </a:r>
            <a:r>
              <a:rPr lang="de-DE" sz="2900" dirty="0"/>
              <a:t>haben </a:t>
            </a:r>
            <a:r>
              <a:rPr lang="de-DE" sz="2900" b="1" dirty="0"/>
              <a:t>Wirkung</a:t>
            </a:r>
            <a:r>
              <a:rPr lang="de-DE" sz="2900" dirty="0"/>
              <a:t> gezeigt! </a:t>
            </a:r>
            <a:r>
              <a:rPr lang="de-DE" sz="2000" dirty="0"/>
              <a:t>    </a:t>
            </a:r>
          </a:p>
          <a:p>
            <a:pPr lvl="2" algn="l"/>
            <a:r>
              <a:rPr lang="de-DE" sz="2900" dirty="0"/>
              <a:t>-   </a:t>
            </a:r>
            <a:r>
              <a:rPr lang="de-DE" sz="2900" b="1" dirty="0"/>
              <a:t>EU-Parlament </a:t>
            </a:r>
            <a:r>
              <a:rPr lang="de-DE" sz="2900" dirty="0"/>
              <a:t>hat am 13.11.2025 dem Vorschlag der EU-Kommission </a:t>
            </a:r>
            <a:r>
              <a:rPr lang="de-DE" sz="2900" b="1" dirty="0" err="1"/>
              <a:t>zuge</a:t>
            </a:r>
            <a:r>
              <a:rPr lang="de-DE" sz="2900" b="1" dirty="0"/>
              <a:t>-</a:t>
            </a:r>
          </a:p>
          <a:p>
            <a:pPr lvl="2" algn="l"/>
            <a:r>
              <a:rPr lang="de-DE" sz="2900" b="1" dirty="0"/>
              <a:t>    stimmt</a:t>
            </a:r>
            <a:r>
              <a:rPr lang="de-DE" sz="2900" dirty="0"/>
              <a:t>, ein Dringlichkeitsverfahren zur Überarbeitung einzuleiten und noch Ende </a:t>
            </a:r>
          </a:p>
          <a:p>
            <a:pPr lvl="2" algn="l"/>
            <a:r>
              <a:rPr lang="de-DE" sz="2900" dirty="0"/>
              <a:t>    November 2025 vorzulegen. Dies ist am 19.11.2025 erfolgt! </a:t>
            </a:r>
            <a:r>
              <a:rPr lang="de-DE" sz="2900" b="1" dirty="0">
                <a:solidFill>
                  <a:srgbClr val="FF0000"/>
                </a:solidFill>
              </a:rPr>
              <a:t>Nachfolgende Änderungswünsche </a:t>
            </a:r>
          </a:p>
          <a:p>
            <a:pPr lvl="2" algn="l"/>
            <a:r>
              <a:rPr lang="de-DE" sz="2900" dirty="0"/>
              <a:t>    </a:t>
            </a:r>
            <a:r>
              <a:rPr lang="de-DE" sz="2900" b="1" dirty="0">
                <a:solidFill>
                  <a:srgbClr val="FF0000"/>
                </a:solidFill>
              </a:rPr>
              <a:t>werden unter anderem gefordert: </a:t>
            </a:r>
            <a:r>
              <a:rPr lang="de-DE" sz="2900" dirty="0"/>
              <a:t>Verschiebung für ALLE um 1 Jahr, vereinfachte einmalige WB-Erklärung, </a:t>
            </a:r>
          </a:p>
          <a:p>
            <a:pPr lvl="2" algn="l"/>
            <a:r>
              <a:rPr lang="de-DE" sz="2900" dirty="0"/>
              <a:t>    keine Weitergabe der Referenznummern der WB über die gesamte Lieferkette. Keine Geolokalisierung.</a:t>
            </a:r>
            <a:r>
              <a:rPr lang="de-DE" sz="2900" b="1" dirty="0"/>
              <a:t> </a:t>
            </a:r>
          </a:p>
          <a:p>
            <a:pPr lvl="2" algn="l"/>
            <a:r>
              <a:rPr lang="de-DE" sz="2900" b="1" dirty="0"/>
              <a:t>    Dieser Position folgen auch der EU-Rat und EU-Versammlung.   </a:t>
            </a:r>
          </a:p>
          <a:p>
            <a:pPr lvl="2" algn="l"/>
            <a:r>
              <a:rPr lang="de-DE" sz="2900" b="1" dirty="0"/>
              <a:t>-   Final stimmen</a:t>
            </a:r>
            <a:r>
              <a:rPr lang="de-DE" sz="2900" dirty="0"/>
              <a:t> dann in den </a:t>
            </a:r>
            <a:r>
              <a:rPr lang="de-DE" sz="2900" b="1" dirty="0" err="1"/>
              <a:t>Trilogverhandlungen</a:t>
            </a:r>
            <a:r>
              <a:rPr lang="de-DE" sz="2900" dirty="0"/>
              <a:t>, die EU-Gremien über den Vorschlag </a:t>
            </a:r>
            <a:r>
              <a:rPr lang="de-DE" sz="2900" b="1" dirty="0"/>
              <a:t>bis</a:t>
            </a:r>
            <a:r>
              <a:rPr lang="de-DE" sz="2900" dirty="0"/>
              <a:t> zum </a:t>
            </a:r>
            <a:r>
              <a:rPr lang="de-DE" sz="2900" b="1" dirty="0"/>
              <a:t>18.12.2025</a:t>
            </a:r>
            <a:r>
              <a:rPr lang="de-DE" sz="2900" dirty="0"/>
              <a:t> ab.</a:t>
            </a:r>
            <a:endParaRPr lang="de-DE" sz="2900" b="1" dirty="0"/>
          </a:p>
          <a:p>
            <a:pPr lvl="2" algn="l"/>
            <a:r>
              <a:rPr lang="de-DE" sz="2900" b="1" dirty="0"/>
              <a:t>    </a:t>
            </a:r>
            <a:r>
              <a:rPr lang="de-DE" sz="2900" b="1" u="sng" dirty="0"/>
              <a:t>ALLE</a:t>
            </a:r>
            <a:r>
              <a:rPr lang="de-DE" sz="2900" b="1" dirty="0"/>
              <a:t> 3 Gremien müssen den Vorschlag mehrheitlich akzeptieren! </a:t>
            </a:r>
            <a:r>
              <a:rPr lang="de-DE" sz="2900" dirty="0"/>
              <a:t>Erst </a:t>
            </a:r>
            <a:r>
              <a:rPr lang="de-DE" sz="2900" u="sng" dirty="0"/>
              <a:t>dann</a:t>
            </a:r>
            <a:r>
              <a:rPr lang="de-DE" sz="2900" dirty="0"/>
              <a:t> gibt es eine </a:t>
            </a:r>
            <a:r>
              <a:rPr lang="de-DE" sz="2900" b="1" dirty="0"/>
              <a:t>gültige </a:t>
            </a:r>
          </a:p>
          <a:p>
            <a:pPr lvl="2" algn="l"/>
            <a:r>
              <a:rPr lang="de-DE" sz="2900" b="1" dirty="0"/>
              <a:t>    Übergangsregelung! </a:t>
            </a:r>
            <a:r>
              <a:rPr lang="de-DE" sz="2900" dirty="0"/>
              <a:t>Wenn die Gremien </a:t>
            </a:r>
            <a:r>
              <a:rPr lang="de-DE" sz="2900" u="sng" dirty="0">
                <a:solidFill>
                  <a:srgbClr val="FF0000"/>
                </a:solidFill>
              </a:rPr>
              <a:t>nicht</a:t>
            </a:r>
            <a:r>
              <a:rPr lang="de-DE" sz="2900" dirty="0"/>
              <a:t> für den Vorschlag votieren, tritt zum 30.12.2025 die </a:t>
            </a:r>
          </a:p>
          <a:p>
            <a:pPr lvl="2" algn="l"/>
            <a:r>
              <a:rPr lang="de-DE" sz="2900" b="1" dirty="0"/>
              <a:t>    </a:t>
            </a:r>
            <a:r>
              <a:rPr lang="de-DE" sz="2900" dirty="0"/>
              <a:t>derzeitige Form der EUDR in Kraft </a:t>
            </a:r>
            <a:r>
              <a:rPr lang="de-DE" sz="2900" b="1" dirty="0"/>
              <a:t>(„</a:t>
            </a:r>
            <a:r>
              <a:rPr lang="de-DE" sz="2900" b="1" dirty="0" err="1"/>
              <a:t>Worst</a:t>
            </a:r>
            <a:r>
              <a:rPr lang="de-DE" sz="2900" b="1" dirty="0"/>
              <a:t> Case“ - Fall).</a:t>
            </a:r>
          </a:p>
          <a:p>
            <a:pPr lvl="2" algn="l"/>
            <a:r>
              <a:rPr lang="de-DE" sz="2900" b="1" dirty="0"/>
              <a:t>       		</a:t>
            </a:r>
            <a:endParaRPr lang="de-DE" sz="2900" b="1" dirty="0">
              <a:solidFill>
                <a:srgbClr val="0070C0"/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F4061414-2B4C-F1E6-8ED7-CA99B8A7F888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de-DE" sz="1400" b="1" dirty="0"/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C30FABB-34C1-9096-DD9B-CFBDB0E4F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CE9A268-78AB-B9E3-B0CC-9F36E20A93EA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000" b="1" dirty="0"/>
              <a:t>18. März 2026</a:t>
            </a:r>
          </a:p>
        </p:txBody>
      </p:sp>
    </p:spTree>
    <p:extLst>
      <p:ext uri="{BB962C8B-B14F-4D97-AF65-F5344CB8AC3E}">
        <p14:creationId xmlns:p14="http://schemas.microsoft.com/office/powerpoint/2010/main" val="1732523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F4207-B822-ED81-90AD-B96C04583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E6219-32DE-CF04-927F-AF2C3DE2B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320863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 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lang="de-DE" sz="2000" b="1" dirty="0">
                <a:latin typeface="+mn-lt"/>
              </a:rPr>
              <a:t> EUDR, Aktueller Stand 2026 -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524A8AC-6AC6-BB8B-D8E6-D018B7CA2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7621" y="1263534"/>
            <a:ext cx="9144000" cy="4316171"/>
          </a:xfrm>
          <a:solidFill>
            <a:srgbClr val="E9F4D6"/>
          </a:solidFill>
          <a:ln>
            <a:noFill/>
          </a:ln>
        </p:spPr>
        <p:txBody>
          <a:bodyPr>
            <a:normAutofit fontScale="92500" lnSpcReduction="10000"/>
          </a:bodyPr>
          <a:lstStyle/>
          <a:p>
            <a:pPr lvl="2" algn="l"/>
            <a:endParaRPr lang="de-DE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2" algn="l"/>
            <a:r>
              <a:rPr lang="de-DE" sz="2000" b="1" dirty="0"/>
              <a:t>Umsetzung EUDR innerhalb der NWH e.G. – Einordnung – </a:t>
            </a:r>
          </a:p>
          <a:p>
            <a:pPr lvl="2" algn="l"/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Für private Waldbesitzer (Primärerzeuger) bestehen weiterhin bürokratische Lasten und Informationspflichten.</a:t>
            </a: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Es sind keine weitreichenden Erleichterungen für den Kleinstprivatwald zu erkennen. </a:t>
            </a: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Kleinere Erleichterungen bestehen nur für den Landes-, Bundes- und Kommunalwald.</a:t>
            </a: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Es gibt weiterhin ungeklärte Haftungsfragen bzw. besteht weiterhin ein Haftungsrisiko für Vorstände der FWZ, wenn der FWZ als Marktteilnehmer auftritt (Stockkaufgeschäfte)</a:t>
            </a: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Ein räumliches zusammenfassen der anzugebenen Daten für FWZ ist nur möglich, wenn diese als Marktteilnehmer agieren.</a:t>
            </a: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Es sind zusätzliche Erstellungen von Sorgfaltspflichten nötig, wenn eine außerplanmäßige Nutzung (Kalamität) erfolgt.</a:t>
            </a: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4F42AA-717C-7724-8190-BF2EE786A9DF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de-DE" sz="1400" b="1" dirty="0"/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D94F5A4-D216-8F38-DF41-4B2CE3BE8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32499DA-34E8-7D6A-4502-408A55FDBE2B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000" b="1" dirty="0"/>
              <a:t>18. März 2025</a:t>
            </a:r>
          </a:p>
        </p:txBody>
      </p:sp>
    </p:spTree>
    <p:extLst>
      <p:ext uri="{BB962C8B-B14F-4D97-AF65-F5344CB8AC3E}">
        <p14:creationId xmlns:p14="http://schemas.microsoft.com/office/powerpoint/2010/main" val="3103718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BD3A9-CB86-0DB1-DE9B-7C6ACDA73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FEE2C-EE91-395C-AB52-1B49376C9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320863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</a:t>
            </a:r>
            <a:r>
              <a:rPr lang="de-DE" sz="2000" b="1" dirty="0">
                <a:latin typeface="+mn-lt"/>
              </a:rPr>
              <a:t> - Ergebnisse Submission 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B9923-3802-B46D-2ECE-630560BBC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7621" y="808384"/>
            <a:ext cx="9144000" cy="4910771"/>
          </a:xfrm>
          <a:solidFill>
            <a:srgbClr val="E9F4D6"/>
          </a:solidFill>
          <a:ln>
            <a:noFill/>
          </a:ln>
        </p:spPr>
        <p:txBody>
          <a:bodyPr>
            <a:normAutofit/>
          </a:bodyPr>
          <a:lstStyle/>
          <a:p>
            <a:pPr lvl="2" algn="l"/>
            <a:endParaRPr lang="de-DE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DF3FEAAE-5DBA-1EE0-9975-9043FADAE819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de-DE" sz="1400" b="1" dirty="0"/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15A18F8-73B6-5744-7440-8441D41BE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5C4C418-9A60-6532-66DA-B7B6BA5302E7}"/>
              </a:ext>
            </a:extLst>
          </p:cNvPr>
          <p:cNvSpPr txBox="1"/>
          <p:nvPr/>
        </p:nvSpPr>
        <p:spPr>
          <a:xfrm>
            <a:off x="2776058" y="6130191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000" b="1" dirty="0"/>
              <a:t>18. März 2026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7E40D64C-C116-BF4C-AF25-3B15CFA2C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42427"/>
              </p:ext>
            </p:extLst>
          </p:nvPr>
        </p:nvGraphicFramePr>
        <p:xfrm>
          <a:off x="1407621" y="808384"/>
          <a:ext cx="9144001" cy="4973995"/>
        </p:xfrm>
        <a:graphic>
          <a:graphicData uri="http://schemas.openxmlformats.org/drawingml/2006/table">
            <a:tbl>
              <a:tblPr firstRow="1" firstCol="1" bandRow="1"/>
              <a:tblGrid>
                <a:gridCol w="3269189">
                  <a:extLst>
                    <a:ext uri="{9D8B030D-6E8A-4147-A177-3AD203B41FA5}">
                      <a16:colId xmlns:a16="http://schemas.microsoft.com/office/drawing/2014/main" val="3014549093"/>
                    </a:ext>
                  </a:extLst>
                </a:gridCol>
                <a:gridCol w="3017710">
                  <a:extLst>
                    <a:ext uri="{9D8B030D-6E8A-4147-A177-3AD203B41FA5}">
                      <a16:colId xmlns:a16="http://schemas.microsoft.com/office/drawing/2014/main" val="2875369778"/>
                    </a:ext>
                  </a:extLst>
                </a:gridCol>
                <a:gridCol w="2857102">
                  <a:extLst>
                    <a:ext uri="{9D8B030D-6E8A-4147-A177-3AD203B41FA5}">
                      <a16:colId xmlns:a16="http://schemas.microsoft.com/office/drawing/2014/main" val="3500752157"/>
                    </a:ext>
                  </a:extLst>
                </a:gridCol>
              </a:tblGrid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ERGEBNISSE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861791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Gesamtmenge Fm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797,86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785,62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086437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verkaufte Fm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756,95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776,20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688268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ohne Gebot Fm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40,91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9,42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803764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897687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521783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Durchschnittspreis: </a:t>
                      </a:r>
                      <a:r>
                        <a:rPr lang="de-DE" sz="11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Gesamt</a:t>
                      </a:r>
                      <a:endParaRPr lang="de-DE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483 €/Fm</a:t>
                      </a:r>
                      <a:r>
                        <a:rPr lang="de-DE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de-DE" sz="1100" b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539 €/Fm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921061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Eiche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558 €/Fm</a:t>
                      </a: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de-DE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686 €/Fm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98985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Esche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6926752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Nuss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747 €/Fm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205 €/Fm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66306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Roteiche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165 €/Fm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242207"/>
                  </a:ext>
                </a:extLst>
              </a:tr>
              <a:tr h="1733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Bergahorn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zugeschlagen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angeboten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540799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Robinie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</a:t>
                      </a: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angeboten</a:t>
                      </a: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de-DE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angeboten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376705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</a:t>
                      </a:r>
                      <a:r>
                        <a:rPr lang="de-DE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Roterle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angeboten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45272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Linde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</a:t>
                      </a: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angeboten</a:t>
                      </a:r>
                      <a:r>
                        <a:rPr lang="de-DE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de-DE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angeboten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050456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Kirsche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52851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Birke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128 €/Fm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Nicht angeboten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954716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831166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Bieter</a:t>
                      </a:r>
                      <a:endParaRPr lang="de-DE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81042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Käufer</a:t>
                      </a:r>
                      <a:endParaRPr lang="de-DE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453709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580076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Zugeschlagene Menge je Baumart 2025</a:t>
                      </a:r>
                      <a:endParaRPr lang="de-DE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2307613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Eiche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558,31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531,53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584768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Esche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132,92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206,50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40033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Roteiche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31,04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 36,82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690472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Nuss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2,93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   1,94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329053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Birke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0,71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480919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Erle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0,72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774349"/>
                  </a:ext>
                </a:extLst>
              </a:tr>
              <a:tr h="1691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Kirsche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1,01 Fm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5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   8,83 Fm </a:t>
                      </a:r>
                    </a:p>
                  </a:txBody>
                  <a:tcPr marL="60018" marR="60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60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630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DD265-77A3-397E-09A5-261292554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73B2C-6C97-DF4B-5461-EFE6F1B0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320863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</a:t>
            </a:r>
            <a:r>
              <a:rPr lang="de-DE" sz="2000" b="1" dirty="0">
                <a:latin typeface="+mn-lt"/>
              </a:rPr>
              <a:t> - Ergebnisse Submission 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551FD1-91CD-BF0C-6533-691951221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7621" y="808384"/>
            <a:ext cx="9144000" cy="4910771"/>
          </a:xfrm>
          <a:solidFill>
            <a:srgbClr val="E9F4D6"/>
          </a:solidFill>
          <a:ln>
            <a:noFill/>
          </a:ln>
        </p:spPr>
        <p:txBody>
          <a:bodyPr>
            <a:normAutofit/>
          </a:bodyPr>
          <a:lstStyle/>
          <a:p>
            <a:pPr lvl="2" algn="l"/>
            <a:endParaRPr lang="de-DE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3B4C3CA-9A77-16E2-AE68-AC8E52C194E6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de-DE" sz="1400" b="1" dirty="0"/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FF241CB-C73C-58E9-CD58-A6AEF0EBF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E206695F-F98B-3EFD-252A-DA8733699D0B}"/>
              </a:ext>
            </a:extLst>
          </p:cNvPr>
          <p:cNvSpPr txBox="1"/>
          <p:nvPr/>
        </p:nvSpPr>
        <p:spPr>
          <a:xfrm>
            <a:off x="2776058" y="6130191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000" b="1" dirty="0"/>
              <a:t>18. März 2026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B8B0933-ECAA-2BDD-B10A-687A69AF2438}"/>
              </a:ext>
            </a:extLst>
          </p:cNvPr>
          <p:cNvGraphicFramePr>
            <a:graphicFrameLocks noGrp="1"/>
          </p:cNvGraphicFramePr>
          <p:nvPr/>
        </p:nvGraphicFramePr>
        <p:xfrm>
          <a:off x="1407621" y="808384"/>
          <a:ext cx="9143999" cy="4909657"/>
        </p:xfrm>
        <a:graphic>
          <a:graphicData uri="http://schemas.openxmlformats.org/drawingml/2006/table">
            <a:tbl>
              <a:tblPr firstRow="1" firstCol="1" bandRow="1"/>
              <a:tblGrid>
                <a:gridCol w="3269188">
                  <a:extLst>
                    <a:ext uri="{9D8B030D-6E8A-4147-A177-3AD203B41FA5}">
                      <a16:colId xmlns:a16="http://schemas.microsoft.com/office/drawing/2014/main" val="3014549093"/>
                    </a:ext>
                  </a:extLst>
                </a:gridCol>
                <a:gridCol w="3017709">
                  <a:extLst>
                    <a:ext uri="{9D8B030D-6E8A-4147-A177-3AD203B41FA5}">
                      <a16:colId xmlns:a16="http://schemas.microsoft.com/office/drawing/2014/main" val="2875369778"/>
                    </a:ext>
                  </a:extLst>
                </a:gridCol>
                <a:gridCol w="2857102">
                  <a:extLst>
                    <a:ext uri="{9D8B030D-6E8A-4147-A177-3AD203B41FA5}">
                      <a16:colId xmlns:a16="http://schemas.microsoft.com/office/drawing/2014/main" val="3500752157"/>
                    </a:ext>
                  </a:extLst>
                </a:gridCol>
              </a:tblGrid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Umsatz in €</a:t>
                      </a:r>
                      <a:endParaRPr lang="de-DE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861791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Gesamtmenge Fm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785,62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086437"/>
                  </a:ext>
                </a:extLst>
              </a:tr>
              <a:tr h="2444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verkaufte Fm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417.648,01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776,20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688268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ohne Gebot Fm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9,42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803764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897687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521783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Teuerster Stamm</a:t>
                      </a:r>
                      <a:endParaRPr lang="de-DE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Käufer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 / Fm</a:t>
                      </a:r>
                      <a:endParaRPr lang="de-DE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921061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Eiche 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Smyga</a:t>
                      </a: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Veneer/PL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1.470,-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98985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Esche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 den Nagel/NL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261,-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6926752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Nuss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Bartholomäus/D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205,-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66306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Roteiche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Landwehrmann/D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286,-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242207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Kirsche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 der </a:t>
                      </a:r>
                      <a:r>
                        <a:rPr lang="de-DE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Naald</a:t>
                      </a: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268,-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540799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376705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45272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050456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52851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954716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Anzahl Bieter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831166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Anzahl Käufer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81042"/>
                  </a:ext>
                </a:extLst>
              </a:tr>
              <a:tr h="245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45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149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7621" y="1263535"/>
            <a:ext cx="9144000" cy="3969327"/>
          </a:xfrm>
        </p:spPr>
        <p:txBody>
          <a:bodyPr>
            <a:normAutofit/>
          </a:bodyPr>
          <a:lstStyle/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dirty="0"/>
          </a:p>
          <a:p>
            <a:pPr algn="l"/>
            <a:endParaRPr lang="de-DE" sz="2000" dirty="0"/>
          </a:p>
          <a:p>
            <a:pPr algn="l"/>
            <a:endParaRPr lang="de-DE" sz="2000" dirty="0"/>
          </a:p>
          <a:p>
            <a:pPr algn="l"/>
            <a:endParaRPr lang="de-DE" sz="1800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EBF3BCFF-21F7-4FE2-8E8E-258CEF372F73}"/>
              </a:ext>
            </a:extLst>
          </p:cNvPr>
          <p:cNvSpPr/>
          <p:nvPr/>
        </p:nvSpPr>
        <p:spPr>
          <a:xfrm>
            <a:off x="1115790" y="698521"/>
            <a:ext cx="5194571" cy="1911485"/>
          </a:xfrm>
          <a:prstGeom prst="roundRect">
            <a:avLst/>
          </a:prstGeom>
          <a:solidFill>
            <a:srgbClr val="E9F4D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Vielen Dank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für Ihre Aufmerksamkeit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6C677CF8-4DE3-4D87-B4C5-A9DF2EEDC78C}"/>
              </a:ext>
            </a:extLst>
          </p:cNvPr>
          <p:cNvSpPr/>
          <p:nvPr/>
        </p:nvSpPr>
        <p:spPr>
          <a:xfrm>
            <a:off x="5115464" y="3125755"/>
            <a:ext cx="6139439" cy="2593400"/>
          </a:xfrm>
          <a:prstGeom prst="roundRect">
            <a:avLst/>
          </a:prstGeom>
          <a:solidFill>
            <a:srgbClr val="E9F4D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Ansprechpartner: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Nord-West-Holz e.G.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Jörg Görlich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E-Mail: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joerg.goerlich@nord-west-holz.de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Gewerbepark 18, 49143 Bissendorf; Telefon 05402 - 4024920</a:t>
            </a:r>
          </a:p>
        </p:txBody>
      </p:sp>
    </p:spTree>
    <p:extLst>
      <p:ext uri="{BB962C8B-B14F-4D97-AF65-F5344CB8AC3E}">
        <p14:creationId xmlns:p14="http://schemas.microsoft.com/office/powerpoint/2010/main" val="129364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07621" y="320863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latin typeface="+mn-lt"/>
              </a:rPr>
              <a:t>Jahreshauptversammlung WSG B-R-W - Agenda -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7621" y="1263534"/>
            <a:ext cx="9144000" cy="4316171"/>
          </a:xfrm>
          <a:solidFill>
            <a:srgbClr val="E9F4D6"/>
          </a:solidFill>
          <a:ln>
            <a:noFill/>
          </a:ln>
        </p:spPr>
        <p:txBody>
          <a:bodyPr>
            <a:normAutofit/>
          </a:bodyPr>
          <a:lstStyle/>
          <a:p>
            <a:pPr lvl="2" algn="l"/>
            <a:endParaRPr lang="de-DE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2" algn="l"/>
            <a:r>
              <a:rPr lang="de-DE" sz="2000" b="1" dirty="0"/>
              <a:t>Agenda</a:t>
            </a:r>
          </a:p>
          <a:p>
            <a:pPr lvl="2" algn="l"/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Holzmarktbericht  - Rückblick  2025 + Ausblick 2026</a:t>
            </a:r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EUDR, Entwaldungsfreie Lieferketten Nachweise ab 2027</a:t>
            </a:r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Submissionsergebnisse vom 25.02.2026</a:t>
            </a:r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lvl="2" algn="l"/>
            <a:r>
              <a:rPr lang="de-DE" sz="2000" dirty="0"/>
              <a:t>-    Analyse + Fazit  zur Entwicklung des Holzmarktes</a:t>
            </a:r>
          </a:p>
          <a:p>
            <a:pPr marL="1200150" lvl="2" indent="-285750" algn="l">
              <a:buFontTx/>
              <a:buChar char="-"/>
            </a:pPr>
            <a:endParaRPr lang="de-DE" sz="2000" dirty="0"/>
          </a:p>
          <a:p>
            <a:pPr marL="1200150" lvl="2" indent="-285750" algn="l">
              <a:buFontTx/>
              <a:buChar char="-"/>
            </a:pPr>
            <a:r>
              <a:rPr lang="de-DE" sz="2000" dirty="0"/>
              <a:t>Aktuelle Tagesthemen + Fragen </a:t>
            </a: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1200150" lvl="2" indent="-285750" algn="l">
              <a:buFontTx/>
              <a:buChar char="-"/>
            </a:pPr>
            <a:endParaRPr lang="de-DE" sz="2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de-DE" sz="1400" b="1" dirty="0"/>
              <a:t> 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000" b="1" dirty="0"/>
              <a:t>18. März 2026</a:t>
            </a:r>
          </a:p>
        </p:txBody>
      </p:sp>
    </p:spTree>
    <p:extLst>
      <p:ext uri="{BB962C8B-B14F-4D97-AF65-F5344CB8AC3E}">
        <p14:creationId xmlns:p14="http://schemas.microsoft.com/office/powerpoint/2010/main" val="177421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2025  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395878"/>
              </p:ext>
            </p:extLst>
          </p:nvPr>
        </p:nvGraphicFramePr>
        <p:xfrm>
          <a:off x="1359244" y="1266659"/>
          <a:ext cx="9862922" cy="43246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14235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15189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4723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Januar-Dezember 2025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WSG B-R-W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9.083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798.124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87,87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4.839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>
                          <a:solidFill>
                            <a:schemeClr val="tx1"/>
                          </a:solidFill>
                        </a:rPr>
                        <a:t>4.244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6.224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4.236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1.988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2.859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2.256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lang="de-DE" sz="1000" b="1" dirty="0">
                <a:latin typeface="Calibri" panose="020F0502020204030204"/>
              </a:rPr>
              <a:t>März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latin typeface="Calibri" panose="020F0502020204030204"/>
              </a:rPr>
              <a:t>Jahreshauptversammlung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30083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76904-1058-FAA4-0FBC-DBCC1278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FF28A771-E4CB-4265-AEC3-2BDFB4FF8EB6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7BAA8AF-879C-4C63-9388-C0305FD8E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BB3D5670-ABAC-4BC0-A6F4-BFC3A4DD0F9C}"/>
              </a:ext>
            </a:extLst>
          </p:cNvPr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086B61F0-BE96-E400-1A68-51F7781EA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2026  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1FA08272-AC6B-115D-8ED5-2402A58C2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DEF883E-B2F8-D77F-A604-280FDB205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577281"/>
              </p:ext>
            </p:extLst>
          </p:nvPr>
        </p:nvGraphicFramePr>
        <p:xfrm>
          <a:off x="1359244" y="1266659"/>
          <a:ext cx="9862922" cy="43246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14235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15189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4723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Januar-Februar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WSG B-R-W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1.521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141.405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92,95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1.344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894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4CDE3CA0-55C4-B4A2-40ED-0CB51BC92450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lang="de-DE" sz="1000" b="1" dirty="0">
                <a:latin typeface="Calibri" panose="020F0502020204030204"/>
              </a:rPr>
              <a:t>März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2026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1CB7E10D-4364-31C3-64EB-610E3F1FACD5}"/>
              </a:ext>
            </a:extLst>
          </p:cNvPr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latin typeface="Calibri" panose="020F0502020204030204"/>
              </a:rPr>
              <a:t>Jahreshauptversammlung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27753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3C358-C92C-DDE7-621C-166C353C0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0056A207-DE4F-B86C-368A-B63669FF4E15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9589D51-664E-80DA-E316-66F9B299A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D36E0AB9-8E2C-7EE4-363A-EB2D95AB3D71}"/>
              </a:ext>
            </a:extLst>
          </p:cNvPr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A7EB1C9B-4579-B3B3-899C-939DD686C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2025  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99F4CB91-A374-1DD1-6F7E-87C6097D0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B3B18C78-28AA-142E-193F-E7AF8B1B4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569391"/>
              </p:ext>
            </p:extLst>
          </p:nvPr>
        </p:nvGraphicFramePr>
        <p:xfrm>
          <a:off x="1359244" y="1266659"/>
          <a:ext cx="9862922" cy="43346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14235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15189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4723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Januar-Dezember 2025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FBG </a:t>
                      </a:r>
                      <a:r>
                        <a:rPr lang="de-DE" b="1">
                          <a:solidFill>
                            <a:schemeClr val="tx1"/>
                          </a:solidFill>
                        </a:rPr>
                        <a:t>OS - Land (WSG 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OS-Süd, B-R-W,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Schledeh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51.103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4.816.509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31.209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19.894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32.696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25.002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7.694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18.407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6.207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12.200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D2FE7935-9534-85B0-0956-D3F94D42548F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März 2026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09B09B02-3145-6C4A-D8AC-BFCA92C1F0F5}"/>
              </a:ext>
            </a:extLst>
          </p:cNvPr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latin typeface="Calibri" panose="020F0502020204030204"/>
              </a:rPr>
              <a:t>Jahreshauptversammlung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320903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700AE-DBB3-0370-6D43-95855CDA1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D9F52E85-DCD1-E38C-8EC8-A246F618087B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1ACD1A1-1259-AD19-B4F8-197D0AB72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64031ACE-C441-F6D9-17BE-3ED95380D068}"/>
              </a:ext>
            </a:extLst>
          </p:cNvPr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510F563-C0DB-DB07-73DA-EA0E16E44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2026  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287A80EC-109D-1BE0-5F39-82F424FFE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6B0F5A7-6165-4DDD-83BA-03C495B36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579811"/>
              </p:ext>
            </p:extLst>
          </p:nvPr>
        </p:nvGraphicFramePr>
        <p:xfrm>
          <a:off x="1359244" y="1266659"/>
          <a:ext cx="9862922" cy="43346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14235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15189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4723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Januar-Februar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FBG </a:t>
                      </a:r>
                      <a:r>
                        <a:rPr lang="de-DE" b="1">
                          <a:solidFill>
                            <a:schemeClr val="tx1"/>
                          </a:solidFill>
                        </a:rPr>
                        <a:t>OS - Land (WSG 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OS-Süd, B-R-W,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Schledeh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5.707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523.680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91,76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2.597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3.110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3.018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2.375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643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2.689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2.467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34484F59-497B-4A72-5E86-D69CED66D0E2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März 2026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236CEE72-59E8-3C55-90B8-C7F768DBC5A3}"/>
              </a:ext>
            </a:extLst>
          </p:cNvPr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latin typeface="Calibri" panose="020F0502020204030204"/>
              </a:rPr>
              <a:t>Jahreshauptversammlung WSG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245752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2025 incl. Fremdhandel NWH e.G.  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1359244" y="1266659"/>
          <a:ext cx="9862922" cy="43346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16921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64023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9571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Januar-Dezember 2025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Nord-West-Holz e.G. 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246.034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20.477.494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83,23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124.906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102.493</a:t>
                      </a:r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188.788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117.699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71.089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57.246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17.376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39.870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 März 2026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de-DE" sz="2000" b="1" dirty="0">
                <a:solidFill>
                  <a:prstClr val="black"/>
                </a:solidFill>
                <a:latin typeface="Calibri" panose="020F0502020204030204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WSG B-R-W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2942637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3AD40-E962-B5C7-C689-AB12B800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B06E7734-3304-46A6-309D-157948A92280}"/>
              </a:ext>
            </a:extLst>
          </p:cNvPr>
          <p:cNvSpPr txBox="1">
            <a:spLocks/>
          </p:cNvSpPr>
          <p:nvPr/>
        </p:nvSpPr>
        <p:spPr>
          <a:xfrm>
            <a:off x="1407621" y="635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412C3E9-CD0D-355B-D240-B75075504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3" y="5719155"/>
            <a:ext cx="1183933" cy="657257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DE24F3A7-3410-BD5A-24F7-1BAA798EE310}"/>
              </a:ext>
            </a:extLst>
          </p:cNvPr>
          <p:cNvSpPr txBox="1">
            <a:spLocks/>
          </p:cNvSpPr>
          <p:nvPr/>
        </p:nvSpPr>
        <p:spPr>
          <a:xfrm>
            <a:off x="1407621" y="320863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17EA7972-7E48-98B6-1F21-A2F346F35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621" y="738358"/>
            <a:ext cx="9144000" cy="44043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Volumenübersicht 2026 , NWH e.G.  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4D06FBB0-145C-3C34-D4E7-825038C73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82059"/>
            <a:ext cx="9144000" cy="3975741"/>
          </a:xfrm>
        </p:spPr>
        <p:txBody>
          <a:bodyPr>
            <a:normAutofit/>
          </a:bodyPr>
          <a:lstStyle/>
          <a:p>
            <a:pPr algn="l"/>
            <a:endParaRPr lang="de-DE" sz="18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91C35716-8F05-6361-DDD5-3451D2BF64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96848"/>
              </p:ext>
            </p:extLst>
          </p:nvPr>
        </p:nvGraphicFramePr>
        <p:xfrm>
          <a:off x="1359244" y="1266659"/>
          <a:ext cx="9862922" cy="43346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16921">
                  <a:extLst>
                    <a:ext uri="{9D8B030D-6E8A-4147-A177-3AD203B41FA5}">
                      <a16:colId xmlns:a16="http://schemas.microsoft.com/office/drawing/2014/main" val="180613366"/>
                    </a:ext>
                  </a:extLst>
                </a:gridCol>
                <a:gridCol w="1264023">
                  <a:extLst>
                    <a:ext uri="{9D8B030D-6E8A-4147-A177-3AD203B41FA5}">
                      <a16:colId xmlns:a16="http://schemas.microsoft.com/office/drawing/2014/main" val="1585284518"/>
                    </a:ext>
                  </a:extLst>
                </a:gridCol>
                <a:gridCol w="1595718">
                  <a:extLst>
                    <a:ext uri="{9D8B030D-6E8A-4147-A177-3AD203B41FA5}">
                      <a16:colId xmlns:a16="http://schemas.microsoft.com/office/drawing/2014/main" val="3866578497"/>
                    </a:ext>
                  </a:extLst>
                </a:gridCol>
                <a:gridCol w="1658470">
                  <a:extLst>
                    <a:ext uri="{9D8B030D-6E8A-4147-A177-3AD203B41FA5}">
                      <a16:colId xmlns:a16="http://schemas.microsoft.com/office/drawing/2014/main" val="2289141559"/>
                    </a:ext>
                  </a:extLst>
                </a:gridCol>
                <a:gridCol w="1228165">
                  <a:extLst>
                    <a:ext uri="{9D8B030D-6E8A-4147-A177-3AD203B41FA5}">
                      <a16:colId xmlns:a16="http://schemas.microsoft.com/office/drawing/2014/main" val="1034729366"/>
                    </a:ext>
                  </a:extLst>
                </a:gridCol>
                <a:gridCol w="1199625">
                  <a:extLst>
                    <a:ext uri="{9D8B030D-6E8A-4147-A177-3AD203B41FA5}">
                      <a16:colId xmlns:a16="http://schemas.microsoft.com/office/drawing/2014/main" val="4010746265"/>
                    </a:ext>
                  </a:extLst>
                </a:gridCol>
              </a:tblGrid>
              <a:tr h="61473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Januar-Februar 2026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Volumen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o.R.,IST</a:t>
                      </a:r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Netto-Umsatz in € ab Wald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Durchs.-Preis in €/Fm, ab Wald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Sägeholz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IN-Holz in Fm </a:t>
                      </a:r>
                      <a:r>
                        <a:rPr lang="de-DE" dirty="0" err="1">
                          <a:solidFill>
                            <a:srgbClr val="0070C0"/>
                          </a:solidFill>
                        </a:rPr>
                        <a:t>o.R</a:t>
                      </a: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rgbClr val="E9F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382492"/>
                  </a:ext>
                </a:extLst>
              </a:tr>
              <a:tr h="630138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Summe Nord-West-Holz e.G. 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37.797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3.018.306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79,86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 20.475 54%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17.322 46%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19455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07180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Nadelholz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25.166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15.863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9.303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286517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01729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Summe Laubholz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12.631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4.612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8.019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6844"/>
                  </a:ext>
                </a:extLst>
              </a:tr>
              <a:tr h="429039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solidFill>
                            <a:schemeClr val="tx1"/>
                          </a:solidFill>
                        </a:rPr>
                        <a:t>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53696"/>
                  </a:ext>
                </a:extLst>
              </a:tr>
              <a:tr h="507766">
                <a:tc>
                  <a:txBody>
                    <a:bodyPr/>
                    <a:lstStyle/>
                    <a:p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803246"/>
                  </a:ext>
                </a:extLst>
              </a:tr>
              <a:tr h="401485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7269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9D42619F-3337-13ED-C6D0-63D804149089}"/>
              </a:ext>
            </a:extLst>
          </p:cNvPr>
          <p:cNvSpPr txBox="1"/>
          <p:nvPr/>
        </p:nvSpPr>
        <p:spPr>
          <a:xfrm>
            <a:off x="2761861" y="6119620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 März 2026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F67EBA37-2643-615E-9F6B-9365525FB36E}"/>
              </a:ext>
            </a:extLst>
          </p:cNvPr>
          <p:cNvSpPr txBox="1">
            <a:spLocks/>
          </p:cNvSpPr>
          <p:nvPr/>
        </p:nvSpPr>
        <p:spPr>
          <a:xfrm>
            <a:off x="1407621" y="287087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WSG B-R-W </a:t>
            </a:r>
            <a:r>
              <a:rPr lang="de-DE" sz="2000" b="1" dirty="0">
                <a:latin typeface="Calibri" panose="020F0502020204030204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Rückblick -  </a:t>
            </a:r>
          </a:p>
        </p:txBody>
      </p:sp>
    </p:spTree>
    <p:extLst>
      <p:ext uri="{BB962C8B-B14F-4D97-AF65-F5344CB8AC3E}">
        <p14:creationId xmlns:p14="http://schemas.microsoft.com/office/powerpoint/2010/main" val="1255472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/>
        </p:nvGraphicFramePr>
        <p:xfrm>
          <a:off x="1496962" y="876028"/>
          <a:ext cx="9712251" cy="4814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llipse 2"/>
          <p:cNvSpPr/>
          <p:nvPr/>
        </p:nvSpPr>
        <p:spPr>
          <a:xfrm>
            <a:off x="2696817" y="4167809"/>
            <a:ext cx="1006789" cy="366912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54,</a:t>
            </a: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30</a:t>
            </a:r>
            <a:endParaRPr kumimoji="0" lang="de-DE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9C0EEEE-F9A8-4AC0-AF6D-4BECEA5E6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317" y="5848435"/>
            <a:ext cx="1183933" cy="657257"/>
          </a:xfrm>
          <a:prstGeom prst="rect">
            <a:avLst/>
          </a:prstGeom>
        </p:spPr>
      </p:pic>
      <p:sp>
        <p:nvSpPr>
          <p:cNvPr id="14" name="Titel 1"/>
          <p:cNvSpPr txBox="1">
            <a:spLocks/>
          </p:cNvSpPr>
          <p:nvPr/>
        </p:nvSpPr>
        <p:spPr>
          <a:xfrm>
            <a:off x="1399590" y="85332"/>
            <a:ext cx="9144000" cy="440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Jahreshaupt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versammlung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WS</a:t>
            </a:r>
            <a:r>
              <a:rPr lang="de-DE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G B-R-W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de-D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Rückblick - 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425959" y="6306232"/>
            <a:ext cx="2034074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latin typeface="Calibri" panose="020F0502020204030204"/>
              </a:rPr>
              <a:t>18.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de-DE" sz="1000" b="1" dirty="0">
                <a:latin typeface="Calibri" panose="020F0502020204030204"/>
              </a:rPr>
              <a:t>März</a:t>
            </a: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2026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1BDC64C-ECCA-1720-AE4B-F4FAEA587314}"/>
              </a:ext>
            </a:extLst>
          </p:cNvPr>
          <p:cNvSpPr/>
          <p:nvPr/>
        </p:nvSpPr>
        <p:spPr>
          <a:xfrm>
            <a:off x="3546495" y="3969026"/>
            <a:ext cx="1006789" cy="33331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56,71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3E9672BE-7345-4CEB-9124-AED79EC1291A}"/>
              </a:ext>
            </a:extLst>
          </p:cNvPr>
          <p:cNvSpPr/>
          <p:nvPr/>
        </p:nvSpPr>
        <p:spPr>
          <a:xfrm>
            <a:off x="9117146" y="3365136"/>
            <a:ext cx="1006789" cy="351182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73,95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9C7A7B8-891C-FA32-C712-14C08C7D3084}"/>
              </a:ext>
            </a:extLst>
          </p:cNvPr>
          <p:cNvSpPr/>
          <p:nvPr/>
        </p:nvSpPr>
        <p:spPr>
          <a:xfrm>
            <a:off x="10005391" y="2975113"/>
            <a:ext cx="1006789" cy="340988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83,23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AEF8479B-897A-4739-8FFB-D47E70BAAA5B}"/>
              </a:ext>
            </a:extLst>
          </p:cNvPr>
          <p:cNvSpPr/>
          <p:nvPr/>
        </p:nvSpPr>
        <p:spPr>
          <a:xfrm>
            <a:off x="9473779" y="1510748"/>
            <a:ext cx="1006789" cy="351182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€</a:t>
            </a: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/Fm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BB7F2D1E-269F-13BA-07B7-EF225705D7DE}"/>
              </a:ext>
            </a:extLst>
          </p:cNvPr>
          <p:cNvSpPr/>
          <p:nvPr/>
        </p:nvSpPr>
        <p:spPr>
          <a:xfrm>
            <a:off x="5440394" y="4820734"/>
            <a:ext cx="1006789" cy="40062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27</a:t>
            </a: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,33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E3FEA0C9-5FF3-28A1-DF41-7E47FC431C2E}"/>
              </a:ext>
            </a:extLst>
          </p:cNvPr>
          <p:cNvSpPr/>
          <p:nvPr/>
        </p:nvSpPr>
        <p:spPr>
          <a:xfrm>
            <a:off x="4515635" y="4652605"/>
            <a:ext cx="1006790" cy="29045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35</a:t>
            </a: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,57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E7153BC1-D77A-08C3-F012-BEAAB78C1DC3}"/>
              </a:ext>
            </a:extLst>
          </p:cNvPr>
          <p:cNvSpPr/>
          <p:nvPr/>
        </p:nvSpPr>
        <p:spPr>
          <a:xfrm>
            <a:off x="8169965" y="3505203"/>
            <a:ext cx="1006789" cy="30347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72</a:t>
            </a: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,30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E96230B1-51CC-00E1-6B77-D0D8A4018B5E}"/>
              </a:ext>
            </a:extLst>
          </p:cNvPr>
          <p:cNvSpPr/>
          <p:nvPr/>
        </p:nvSpPr>
        <p:spPr>
          <a:xfrm>
            <a:off x="7234542" y="3220359"/>
            <a:ext cx="1006789" cy="3409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white"/>
                </a:solidFill>
                <a:latin typeface="Calibri" panose="020F0502020204030204"/>
              </a:rPr>
              <a:t>74</a:t>
            </a: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,83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5024D5E4-B79A-2CC2-9F43-A1C1D2E2D563}"/>
              </a:ext>
            </a:extLst>
          </p:cNvPr>
          <p:cNvSpPr/>
          <p:nvPr/>
        </p:nvSpPr>
        <p:spPr>
          <a:xfrm>
            <a:off x="6309783" y="4479747"/>
            <a:ext cx="1006789" cy="3409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46,79</a:t>
            </a:r>
          </a:p>
        </p:txBody>
      </p:sp>
    </p:spTree>
    <p:extLst>
      <p:ext uri="{BB962C8B-B14F-4D97-AF65-F5344CB8AC3E}">
        <p14:creationId xmlns:p14="http://schemas.microsoft.com/office/powerpoint/2010/main" val="250518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1725</Words>
  <Application>Microsoft Office PowerPoint</Application>
  <PresentationFormat>Breitbild</PresentationFormat>
  <Paragraphs>490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</vt:lpstr>
      <vt:lpstr>                 Jahreshauptversammlung    WSG Belm-Rulle-Wallenhorst  Vehrte,   18.03.2026  Hotel + Restaurant Kortlücke </vt:lpstr>
      <vt:lpstr>Jahreshauptversammlung WSG B-R-W - Agenda - </vt:lpstr>
      <vt:lpstr>Volumenübersicht 2025  </vt:lpstr>
      <vt:lpstr>Volumenübersicht 2026  </vt:lpstr>
      <vt:lpstr>Volumenübersicht 2025  </vt:lpstr>
      <vt:lpstr>Volumenübersicht 2026  </vt:lpstr>
      <vt:lpstr>Volumenübersicht 2025 incl. Fremdhandel NWH e.G.  </vt:lpstr>
      <vt:lpstr>Volumenübersicht 2026 , NWH e.G.  </vt:lpstr>
      <vt:lpstr>PowerPoint-Präsentation</vt:lpstr>
      <vt:lpstr>Holzmarktbericht 2026</vt:lpstr>
      <vt:lpstr>Holzmarktbericht 2026</vt:lpstr>
      <vt:lpstr>Holzmarktbericht 2026</vt:lpstr>
      <vt:lpstr>Holzmarktbericht 2026</vt:lpstr>
      <vt:lpstr>Jahreshauptversammlung WSG B-R-W - Einführung der EUDR  - </vt:lpstr>
      <vt:lpstr>Jahreshauptversammlung WSG B-R-W - EUDR, Aktueller Stand 2026 - </vt:lpstr>
      <vt:lpstr>Jahreshauptversammlung WSG B-R-W - Ergebnisse Submission 2026</vt:lpstr>
      <vt:lpstr>Jahreshauptversammlung WSG B-R-W - Ergebnisse Submission 2026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Görlich</dc:creator>
  <cp:lastModifiedBy>Jörg Görlich</cp:lastModifiedBy>
  <cp:revision>473</cp:revision>
  <cp:lastPrinted>2022-08-15T14:40:56Z</cp:lastPrinted>
  <dcterms:created xsi:type="dcterms:W3CDTF">2021-03-20T10:50:23Z</dcterms:created>
  <dcterms:modified xsi:type="dcterms:W3CDTF">2026-03-15T10:01:19Z</dcterms:modified>
</cp:coreProperties>
</file>